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7589838" cy="100584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26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238" y="1646133"/>
            <a:ext cx="6451362" cy="3501813"/>
          </a:xfrm>
        </p:spPr>
        <p:txBody>
          <a:bodyPr anchor="b"/>
          <a:lstStyle>
            <a:lvl1pPr algn="ctr">
              <a:defRPr sz="4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8730" y="5282989"/>
            <a:ext cx="5692379" cy="2428451"/>
          </a:xfrm>
        </p:spPr>
        <p:txBody>
          <a:bodyPr/>
          <a:lstStyle>
            <a:lvl1pPr marL="0" indent="0" algn="ctr">
              <a:buNone/>
              <a:defRPr sz="1992"/>
            </a:lvl1pPr>
            <a:lvl2pPr marL="379476" indent="0" algn="ctr">
              <a:buNone/>
              <a:defRPr sz="1660"/>
            </a:lvl2pPr>
            <a:lvl3pPr marL="758952" indent="0" algn="ctr">
              <a:buNone/>
              <a:defRPr sz="1494"/>
            </a:lvl3pPr>
            <a:lvl4pPr marL="1138428" indent="0" algn="ctr">
              <a:buNone/>
              <a:defRPr sz="1328"/>
            </a:lvl4pPr>
            <a:lvl5pPr marL="1517904" indent="0" algn="ctr">
              <a:buNone/>
              <a:defRPr sz="1328"/>
            </a:lvl5pPr>
            <a:lvl6pPr marL="1897380" indent="0" algn="ctr">
              <a:buNone/>
              <a:defRPr sz="1328"/>
            </a:lvl6pPr>
            <a:lvl7pPr marL="2276856" indent="0" algn="ctr">
              <a:buNone/>
              <a:defRPr sz="1328"/>
            </a:lvl7pPr>
            <a:lvl8pPr marL="2656332" indent="0" algn="ctr">
              <a:buNone/>
              <a:defRPr sz="1328"/>
            </a:lvl8pPr>
            <a:lvl9pPr marL="3035808" indent="0" algn="ctr">
              <a:buNone/>
              <a:defRPr sz="132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DA0C-50DA-41D2-A8A4-CA2C9F67EB6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7777-FE0E-4B34-B69D-B8EE1D147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85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DA0C-50DA-41D2-A8A4-CA2C9F67EB6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7777-FE0E-4B34-B69D-B8EE1D147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1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31478" y="535517"/>
            <a:ext cx="1636559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1802" y="535517"/>
            <a:ext cx="4814803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DA0C-50DA-41D2-A8A4-CA2C9F67EB6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7777-FE0E-4B34-B69D-B8EE1D147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DA0C-50DA-41D2-A8A4-CA2C9F67EB6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7777-FE0E-4B34-B69D-B8EE1D147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49" y="2507618"/>
            <a:ext cx="6546235" cy="4184014"/>
          </a:xfrm>
        </p:spPr>
        <p:txBody>
          <a:bodyPr anchor="b"/>
          <a:lstStyle>
            <a:lvl1pPr>
              <a:defRPr sz="4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849" y="6731215"/>
            <a:ext cx="6546235" cy="2200274"/>
          </a:xfrm>
        </p:spPr>
        <p:txBody>
          <a:bodyPr/>
          <a:lstStyle>
            <a:lvl1pPr marL="0" indent="0">
              <a:buNone/>
              <a:defRPr sz="1992">
                <a:solidFill>
                  <a:schemeClr val="tx1"/>
                </a:solidFill>
              </a:defRPr>
            </a:lvl1pPr>
            <a:lvl2pPr marL="379476" indent="0">
              <a:buNone/>
              <a:defRPr sz="1660">
                <a:solidFill>
                  <a:schemeClr val="tx1">
                    <a:tint val="75000"/>
                  </a:schemeClr>
                </a:solidFill>
              </a:defRPr>
            </a:lvl2pPr>
            <a:lvl3pPr marL="758952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3pPr>
            <a:lvl4pPr marL="1138428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4pPr>
            <a:lvl5pPr marL="1517904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5pPr>
            <a:lvl6pPr marL="1897380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6pPr>
            <a:lvl7pPr marL="2276856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7pPr>
            <a:lvl8pPr marL="2656332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8pPr>
            <a:lvl9pPr marL="3035808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DA0C-50DA-41D2-A8A4-CA2C9F67EB6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7777-FE0E-4B34-B69D-B8EE1D147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801" y="2677584"/>
            <a:ext cx="3225681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356" y="2677584"/>
            <a:ext cx="3225681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DA0C-50DA-41D2-A8A4-CA2C9F67EB6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7777-FE0E-4B34-B69D-B8EE1D147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7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535519"/>
            <a:ext cx="654623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791" y="2465706"/>
            <a:ext cx="3210857" cy="1208404"/>
          </a:xfrm>
        </p:spPr>
        <p:txBody>
          <a:bodyPr anchor="b"/>
          <a:lstStyle>
            <a:lvl1pPr marL="0" indent="0">
              <a:buNone/>
              <a:defRPr sz="1992" b="1"/>
            </a:lvl1pPr>
            <a:lvl2pPr marL="379476" indent="0">
              <a:buNone/>
              <a:defRPr sz="1660" b="1"/>
            </a:lvl2pPr>
            <a:lvl3pPr marL="758952" indent="0">
              <a:buNone/>
              <a:defRPr sz="1494" b="1"/>
            </a:lvl3pPr>
            <a:lvl4pPr marL="1138428" indent="0">
              <a:buNone/>
              <a:defRPr sz="1328" b="1"/>
            </a:lvl4pPr>
            <a:lvl5pPr marL="1517904" indent="0">
              <a:buNone/>
              <a:defRPr sz="1328" b="1"/>
            </a:lvl5pPr>
            <a:lvl6pPr marL="1897380" indent="0">
              <a:buNone/>
              <a:defRPr sz="1328" b="1"/>
            </a:lvl6pPr>
            <a:lvl7pPr marL="2276856" indent="0">
              <a:buNone/>
              <a:defRPr sz="1328" b="1"/>
            </a:lvl7pPr>
            <a:lvl8pPr marL="2656332" indent="0">
              <a:buNone/>
              <a:defRPr sz="1328" b="1"/>
            </a:lvl8pPr>
            <a:lvl9pPr marL="3035808" indent="0">
              <a:buNone/>
              <a:defRPr sz="13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791" y="3674110"/>
            <a:ext cx="3210857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2356" y="2465706"/>
            <a:ext cx="3226670" cy="1208404"/>
          </a:xfrm>
        </p:spPr>
        <p:txBody>
          <a:bodyPr anchor="b"/>
          <a:lstStyle>
            <a:lvl1pPr marL="0" indent="0">
              <a:buNone/>
              <a:defRPr sz="1992" b="1"/>
            </a:lvl1pPr>
            <a:lvl2pPr marL="379476" indent="0">
              <a:buNone/>
              <a:defRPr sz="1660" b="1"/>
            </a:lvl2pPr>
            <a:lvl3pPr marL="758952" indent="0">
              <a:buNone/>
              <a:defRPr sz="1494" b="1"/>
            </a:lvl3pPr>
            <a:lvl4pPr marL="1138428" indent="0">
              <a:buNone/>
              <a:defRPr sz="1328" b="1"/>
            </a:lvl4pPr>
            <a:lvl5pPr marL="1517904" indent="0">
              <a:buNone/>
              <a:defRPr sz="1328" b="1"/>
            </a:lvl5pPr>
            <a:lvl6pPr marL="1897380" indent="0">
              <a:buNone/>
              <a:defRPr sz="1328" b="1"/>
            </a:lvl6pPr>
            <a:lvl7pPr marL="2276856" indent="0">
              <a:buNone/>
              <a:defRPr sz="1328" b="1"/>
            </a:lvl7pPr>
            <a:lvl8pPr marL="2656332" indent="0">
              <a:buNone/>
              <a:defRPr sz="1328" b="1"/>
            </a:lvl8pPr>
            <a:lvl9pPr marL="3035808" indent="0">
              <a:buNone/>
              <a:defRPr sz="13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2356" y="3674110"/>
            <a:ext cx="3226670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DA0C-50DA-41D2-A8A4-CA2C9F67EB6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7777-FE0E-4B34-B69D-B8EE1D147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9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DA0C-50DA-41D2-A8A4-CA2C9F67EB6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7777-FE0E-4B34-B69D-B8EE1D147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1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DA0C-50DA-41D2-A8A4-CA2C9F67EB6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7777-FE0E-4B34-B69D-B8EE1D147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5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670560"/>
            <a:ext cx="2447920" cy="2346960"/>
          </a:xfrm>
        </p:spPr>
        <p:txBody>
          <a:bodyPr anchor="b"/>
          <a:lstStyle>
            <a:lvl1pPr>
              <a:defRPr sz="26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670" y="1448226"/>
            <a:ext cx="3842355" cy="7147983"/>
          </a:xfrm>
        </p:spPr>
        <p:txBody>
          <a:bodyPr/>
          <a:lstStyle>
            <a:lvl1pPr>
              <a:defRPr sz="2656"/>
            </a:lvl1pPr>
            <a:lvl2pPr>
              <a:defRPr sz="2324"/>
            </a:lvl2pPr>
            <a:lvl3pPr>
              <a:defRPr sz="1992"/>
            </a:lvl3pPr>
            <a:lvl4pPr>
              <a:defRPr sz="1660"/>
            </a:lvl4pPr>
            <a:lvl5pPr>
              <a:defRPr sz="1660"/>
            </a:lvl5pPr>
            <a:lvl6pPr>
              <a:defRPr sz="1660"/>
            </a:lvl6pPr>
            <a:lvl7pPr>
              <a:defRPr sz="1660"/>
            </a:lvl7pPr>
            <a:lvl8pPr>
              <a:defRPr sz="1660"/>
            </a:lvl8pPr>
            <a:lvl9pPr>
              <a:defRPr sz="16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790" y="3017520"/>
            <a:ext cx="2447920" cy="5590329"/>
          </a:xfrm>
        </p:spPr>
        <p:txBody>
          <a:bodyPr/>
          <a:lstStyle>
            <a:lvl1pPr marL="0" indent="0">
              <a:buNone/>
              <a:defRPr sz="1328"/>
            </a:lvl1pPr>
            <a:lvl2pPr marL="379476" indent="0">
              <a:buNone/>
              <a:defRPr sz="1162"/>
            </a:lvl2pPr>
            <a:lvl3pPr marL="758952" indent="0">
              <a:buNone/>
              <a:defRPr sz="996"/>
            </a:lvl3pPr>
            <a:lvl4pPr marL="1138428" indent="0">
              <a:buNone/>
              <a:defRPr sz="830"/>
            </a:lvl4pPr>
            <a:lvl5pPr marL="1517904" indent="0">
              <a:buNone/>
              <a:defRPr sz="830"/>
            </a:lvl5pPr>
            <a:lvl6pPr marL="1897380" indent="0">
              <a:buNone/>
              <a:defRPr sz="830"/>
            </a:lvl6pPr>
            <a:lvl7pPr marL="2276856" indent="0">
              <a:buNone/>
              <a:defRPr sz="830"/>
            </a:lvl7pPr>
            <a:lvl8pPr marL="2656332" indent="0">
              <a:buNone/>
              <a:defRPr sz="830"/>
            </a:lvl8pPr>
            <a:lvl9pPr marL="3035808" indent="0">
              <a:buNone/>
              <a:defRPr sz="8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DA0C-50DA-41D2-A8A4-CA2C9F67EB6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7777-FE0E-4B34-B69D-B8EE1D147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1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670560"/>
            <a:ext cx="2447920" cy="2346960"/>
          </a:xfrm>
        </p:spPr>
        <p:txBody>
          <a:bodyPr anchor="b"/>
          <a:lstStyle>
            <a:lvl1pPr>
              <a:defRPr sz="26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26670" y="1448226"/>
            <a:ext cx="3842355" cy="7147983"/>
          </a:xfrm>
        </p:spPr>
        <p:txBody>
          <a:bodyPr anchor="t"/>
          <a:lstStyle>
            <a:lvl1pPr marL="0" indent="0">
              <a:buNone/>
              <a:defRPr sz="2656"/>
            </a:lvl1pPr>
            <a:lvl2pPr marL="379476" indent="0">
              <a:buNone/>
              <a:defRPr sz="2324"/>
            </a:lvl2pPr>
            <a:lvl3pPr marL="758952" indent="0">
              <a:buNone/>
              <a:defRPr sz="1992"/>
            </a:lvl3pPr>
            <a:lvl4pPr marL="1138428" indent="0">
              <a:buNone/>
              <a:defRPr sz="1660"/>
            </a:lvl4pPr>
            <a:lvl5pPr marL="1517904" indent="0">
              <a:buNone/>
              <a:defRPr sz="1660"/>
            </a:lvl5pPr>
            <a:lvl6pPr marL="1897380" indent="0">
              <a:buNone/>
              <a:defRPr sz="1660"/>
            </a:lvl6pPr>
            <a:lvl7pPr marL="2276856" indent="0">
              <a:buNone/>
              <a:defRPr sz="1660"/>
            </a:lvl7pPr>
            <a:lvl8pPr marL="2656332" indent="0">
              <a:buNone/>
              <a:defRPr sz="1660"/>
            </a:lvl8pPr>
            <a:lvl9pPr marL="3035808" indent="0">
              <a:buNone/>
              <a:defRPr sz="16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790" y="3017520"/>
            <a:ext cx="2447920" cy="5590329"/>
          </a:xfrm>
        </p:spPr>
        <p:txBody>
          <a:bodyPr/>
          <a:lstStyle>
            <a:lvl1pPr marL="0" indent="0">
              <a:buNone/>
              <a:defRPr sz="1328"/>
            </a:lvl1pPr>
            <a:lvl2pPr marL="379476" indent="0">
              <a:buNone/>
              <a:defRPr sz="1162"/>
            </a:lvl2pPr>
            <a:lvl3pPr marL="758952" indent="0">
              <a:buNone/>
              <a:defRPr sz="996"/>
            </a:lvl3pPr>
            <a:lvl4pPr marL="1138428" indent="0">
              <a:buNone/>
              <a:defRPr sz="830"/>
            </a:lvl4pPr>
            <a:lvl5pPr marL="1517904" indent="0">
              <a:buNone/>
              <a:defRPr sz="830"/>
            </a:lvl5pPr>
            <a:lvl6pPr marL="1897380" indent="0">
              <a:buNone/>
              <a:defRPr sz="830"/>
            </a:lvl6pPr>
            <a:lvl7pPr marL="2276856" indent="0">
              <a:buNone/>
              <a:defRPr sz="830"/>
            </a:lvl7pPr>
            <a:lvl8pPr marL="2656332" indent="0">
              <a:buNone/>
              <a:defRPr sz="830"/>
            </a:lvl8pPr>
            <a:lvl9pPr marL="3035808" indent="0">
              <a:buNone/>
              <a:defRPr sz="8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DA0C-50DA-41D2-A8A4-CA2C9F67EB6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47777-FE0E-4B34-B69D-B8EE1D147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1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802" y="535519"/>
            <a:ext cx="654623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802" y="2677584"/>
            <a:ext cx="654623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801" y="9322649"/>
            <a:ext cx="1707714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0DA0C-50DA-41D2-A8A4-CA2C9F67EB60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134" y="9322649"/>
            <a:ext cx="25615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60323" y="9322649"/>
            <a:ext cx="1707714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47777-FE0E-4B34-B69D-B8EE1D147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5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8952" rtl="0" eaLnBrk="1" latinLnBrk="0" hangingPunct="1">
        <a:lnSpc>
          <a:spcPct val="90000"/>
        </a:lnSpc>
        <a:spcBef>
          <a:spcPct val="0"/>
        </a:spcBef>
        <a:buNone/>
        <a:defRPr sz="36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738" indent="-189738" algn="l" defTabSz="758952" rtl="0" eaLnBrk="1" latinLnBrk="0" hangingPunct="1">
        <a:lnSpc>
          <a:spcPct val="90000"/>
        </a:lnSpc>
        <a:spcBef>
          <a:spcPts val="830"/>
        </a:spcBef>
        <a:buFont typeface="Arial" panose="020B0604020202020204" pitchFamily="34" charset="0"/>
        <a:buChar char="•"/>
        <a:defRPr sz="2324" kern="1200">
          <a:solidFill>
            <a:schemeClr val="tx1"/>
          </a:solidFill>
          <a:latin typeface="+mn-lt"/>
          <a:ea typeface="+mn-ea"/>
          <a:cs typeface="+mn-cs"/>
        </a:defRPr>
      </a:lvl1pPr>
      <a:lvl2pPr marL="56921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2pPr>
      <a:lvl3pPr marL="94869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60" kern="1200">
          <a:solidFill>
            <a:schemeClr val="tx1"/>
          </a:solidFill>
          <a:latin typeface="+mn-lt"/>
          <a:ea typeface="+mn-ea"/>
          <a:cs typeface="+mn-cs"/>
        </a:defRPr>
      </a:lvl3pPr>
      <a:lvl4pPr marL="132816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707642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2087118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46659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84607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22554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1pPr>
      <a:lvl2pPr marL="37947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2pPr>
      <a:lvl3pPr marL="75895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3pPr>
      <a:lvl4pPr marL="113842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517904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189738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27685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65633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03580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397CE8D-A16A-A761-E3E5-F6F820DCA949}"/>
              </a:ext>
            </a:extLst>
          </p:cNvPr>
          <p:cNvGrpSpPr/>
          <p:nvPr/>
        </p:nvGrpSpPr>
        <p:grpSpPr>
          <a:xfrm>
            <a:off x="-26475" y="87625"/>
            <a:ext cx="7824710" cy="9990748"/>
            <a:chOff x="-26475" y="87625"/>
            <a:chExt cx="7824710" cy="9990748"/>
          </a:xfrm>
        </p:grpSpPr>
        <p:sp>
          <p:nvSpPr>
            <p:cNvPr id="20" name="Text Box 4">
              <a:extLst>
                <a:ext uri="{FF2B5EF4-FFF2-40B4-BE49-F238E27FC236}">
                  <a16:creationId xmlns:a16="http://schemas.microsoft.com/office/drawing/2014/main" id="{649218DC-BE49-419C-8256-6F9737A7EB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231" y="4530055"/>
              <a:ext cx="3712234" cy="4462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We’d love to help you.  Call or e-mail me at:</a:t>
              </a:r>
            </a:p>
            <a:p>
              <a:pPr algn="ctr">
                <a:defRPr/>
              </a:pP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Fred Orcutt    (817) 771-6988    fred@orcuttfamily.net</a:t>
              </a:r>
              <a:endPara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2">
              <a:extLst>
                <a:ext uri="{FF2B5EF4-FFF2-40B4-BE49-F238E27FC236}">
                  <a16:creationId xmlns:a16="http://schemas.microsoft.com/office/drawing/2014/main" id="{E9A9F0F9-59BD-4131-BD3E-8C6483E9F9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86" y="87625"/>
              <a:ext cx="2597685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If you do this </a:t>
              </a:r>
              <a:r>
                <a:rPr lang="en-US" altLang="en-US" sz="1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and mean it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God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will:</a:t>
              </a:r>
            </a:p>
          </p:txBody>
        </p:sp>
        <p:sp>
          <p:nvSpPr>
            <p:cNvPr id="14" name="Text Box 3">
              <a:extLst>
                <a:ext uri="{FF2B5EF4-FFF2-40B4-BE49-F238E27FC236}">
                  <a16:creationId xmlns:a16="http://schemas.microsoft.com/office/drawing/2014/main" id="{870BE4CF-792E-4398-BAAC-19EEDA0E83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11" y="291280"/>
              <a:ext cx="3727154" cy="861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Forgive your sin (past, present and future) forever;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Grant you life with Him forever – full of joy and peace; and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Come to live in you (in the person of His Holy Spirit) to enable you to live as He desires and to give you understanding of His Word.</a:t>
              </a:r>
            </a:p>
          </p:txBody>
        </p:sp>
        <p:sp>
          <p:nvSpPr>
            <p:cNvPr id="15" name="Text Box 4">
              <a:extLst>
                <a:ext uri="{FF2B5EF4-FFF2-40B4-BE49-F238E27FC236}">
                  <a16:creationId xmlns:a16="http://schemas.microsoft.com/office/drawing/2014/main" id="{FF255903-BD69-4C2E-8BA2-006AD5174A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64" y="1104766"/>
              <a:ext cx="37056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We call this experience salvation, trusting Christ or being born again.</a:t>
              </a:r>
            </a:p>
          </p:txBody>
        </p:sp>
        <p:sp>
          <p:nvSpPr>
            <p:cNvPr id="16" name="Text Box 2">
              <a:extLst>
                <a:ext uri="{FF2B5EF4-FFF2-40B4-BE49-F238E27FC236}">
                  <a16:creationId xmlns:a16="http://schemas.microsoft.com/office/drawing/2014/main" id="{30700457-8AE6-43D6-8FFC-2631A0A19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86" y="1497693"/>
              <a:ext cx="3876323" cy="4616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following prayer can be used to tell </a:t>
              </a:r>
              <a:r>
                <a:rPr lang="en-US" alt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God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you want to put your trust in </a:t>
              </a:r>
              <a:r>
                <a:rPr lang="en-US" alt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Jesus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 It’s not magic.  You must mean it.</a:t>
              </a:r>
            </a:p>
          </p:txBody>
        </p:sp>
        <p:sp>
          <p:nvSpPr>
            <p:cNvPr id="17" name="Text Box 4">
              <a:extLst>
                <a:ext uri="{FF2B5EF4-FFF2-40B4-BE49-F238E27FC236}">
                  <a16:creationId xmlns:a16="http://schemas.microsoft.com/office/drawing/2014/main" id="{202957E2-68D5-4F62-B44D-00715ED02F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855" y="1929419"/>
              <a:ext cx="3453904" cy="116955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just" eaLnBrk="1" hangingPunct="1">
                <a:defRPr/>
              </a:pPr>
              <a:r>
                <a:rPr lang="en-US" altLang="en-US" sz="1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Father</a:t>
              </a: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I know that I am a sinner and that nothing I can do will excuse that sin.  I believe that </a:t>
              </a:r>
              <a:r>
                <a:rPr lang="en-US" altLang="en-US" sz="1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Jesus</a:t>
              </a: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died on the cross in my place, paying the debt for my sin.  I believe that He rose from the grave to give me victory over sin and death.  I now receive this free gift and surrender myself to </a:t>
              </a:r>
              <a:r>
                <a:rPr lang="en-US" altLang="en-US" sz="1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Jesus’</a:t>
              </a: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rule.  </a:t>
              </a:r>
              <a:r>
                <a:rPr lang="en-US" altLang="en-US" sz="1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Lord</a:t>
              </a: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please come into me and make me the person you want me to be.  Thank you, Lord, for saving me.</a:t>
              </a:r>
            </a:p>
          </p:txBody>
        </p:sp>
        <p:sp>
          <p:nvSpPr>
            <p:cNvPr id="18" name="Text Box 2">
              <a:extLst>
                <a:ext uri="{FF2B5EF4-FFF2-40B4-BE49-F238E27FC236}">
                  <a16:creationId xmlns:a16="http://schemas.microsoft.com/office/drawing/2014/main" id="{F8E12F6D-6E53-40A1-88E5-BE131D5E2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85" y="3021152"/>
              <a:ext cx="3712234" cy="6463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If you did this and meant it, </a:t>
              </a:r>
              <a:r>
                <a:rPr lang="en-US" alt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God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heard you and has given you eternal life with your sins forgiven.  Now, He wants you to:</a:t>
              </a:r>
            </a:p>
          </p:txBody>
        </p:sp>
        <p:sp>
          <p:nvSpPr>
            <p:cNvPr id="19" name="Text Box 3">
              <a:extLst>
                <a:ext uri="{FF2B5EF4-FFF2-40B4-BE49-F238E27FC236}">
                  <a16:creationId xmlns:a16="http://schemas.microsoft.com/office/drawing/2014/main" id="{BE938054-6D71-43C9-B38C-A918C70DC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474" y="3565942"/>
              <a:ext cx="3798271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 baptized by immersion;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Read and think about His Word, the </a:t>
              </a:r>
              <a:r>
                <a:rPr lang="en-US" altLang="en-US" sz="1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Bible</a:t>
              </a: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everyday;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Talk with Him everyday, seeking wisdom and direction;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Participate in a Bible-believing church where you and others can worship Him together and support one another; and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Tell others what He has done and is doing for you.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FB439991-D83F-4E00-B992-8A7D2B8CC934}"/>
                </a:ext>
              </a:extLst>
            </p:cNvPr>
            <p:cNvGrpSpPr/>
            <p:nvPr/>
          </p:nvGrpSpPr>
          <p:grpSpPr>
            <a:xfrm>
              <a:off x="4152260" y="213730"/>
              <a:ext cx="3215945" cy="1377265"/>
              <a:chOff x="4021322" y="-151111"/>
              <a:chExt cx="3215945" cy="1377265"/>
            </a:xfrm>
          </p:grpSpPr>
          <p:sp>
            <p:nvSpPr>
              <p:cNvPr id="61" name="Text Box 2">
                <a:extLst>
                  <a:ext uri="{FF2B5EF4-FFF2-40B4-BE49-F238E27FC236}">
                    <a16:creationId xmlns:a16="http://schemas.microsoft.com/office/drawing/2014/main" id="{5330312F-E900-414C-A1D3-AEAF230B61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1322" y="-151111"/>
                <a:ext cx="3215945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>
                    <a:latin typeface="Bauhaus 93" panose="04030905020B02020C02" pitchFamily="82" charset="0"/>
                  </a:rPr>
                  <a:t>You can have . . . </a:t>
                </a:r>
                <a:r>
                  <a:rPr lang="en-US" altLang="en-US" sz="2000" b="1" dirty="0">
                    <a:solidFill>
                      <a:srgbClr val="FF0000"/>
                    </a:solidFill>
                    <a:latin typeface="Bauhaus 93" panose="04030905020B02020C02" pitchFamily="82" charset="0"/>
                  </a:rPr>
                  <a:t>Real Life</a:t>
                </a:r>
              </a:p>
            </p:txBody>
          </p:sp>
          <p:sp>
            <p:nvSpPr>
              <p:cNvPr id="62" name="Text Box 3">
                <a:extLst>
                  <a:ext uri="{FF2B5EF4-FFF2-40B4-BE49-F238E27FC236}">
                    <a16:creationId xmlns:a16="http://schemas.microsoft.com/office/drawing/2014/main" id="{1CF2FFFA-7645-4B68-85ED-C832661344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1379" y="261620"/>
                <a:ext cx="2924198" cy="584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en-US" sz="3200" b="1" i="1" dirty="0">
                    <a:solidFill>
                      <a:srgbClr val="00CC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Lucida Handwriting" panose="03010101010101010101" pitchFamily="66" charset="0"/>
                  </a:rPr>
                  <a:t>Joy	</a:t>
                </a:r>
                <a:r>
                  <a:rPr lang="en-US" altLang="en-US" sz="3200" b="1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Lucida Handwriting" panose="03010101010101010101" pitchFamily="66" charset="0"/>
                  </a:rPr>
                  <a:t>&amp; </a:t>
                </a:r>
                <a:r>
                  <a:rPr lang="en-US" altLang="en-US" sz="3200" b="1" i="1" dirty="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Lucida Handwriting" panose="03010101010101010101" pitchFamily="66" charset="0"/>
                  </a:rPr>
                  <a:t>Peace</a:t>
                </a:r>
              </a:p>
            </p:txBody>
          </p:sp>
          <p:sp>
            <p:nvSpPr>
              <p:cNvPr id="63" name="Text Box 4">
                <a:extLst>
                  <a:ext uri="{FF2B5EF4-FFF2-40B4-BE49-F238E27FC236}">
                    <a16:creationId xmlns:a16="http://schemas.microsoft.com/office/drawing/2014/main" id="{B8B15C2F-35D0-45CB-8C0E-6857C1F65A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3538" y="641379"/>
                <a:ext cx="2675786" cy="584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altLang="en-US" sz="3200" dirty="0"/>
                  <a:t>. . .</a:t>
                </a:r>
                <a:r>
                  <a:rPr lang="en-US" altLang="en-US" sz="3200" dirty="0">
                    <a:latin typeface="Lucida Handwriting" panose="03010101010101010101" pitchFamily="66" charset="0"/>
                  </a:rPr>
                  <a:t> </a:t>
                </a:r>
                <a:r>
                  <a:rPr lang="en-US" altLang="en-US" sz="3200" dirty="0">
                    <a:solidFill>
                      <a:srgbClr val="CC66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Lucida Handwriting" panose="03010101010101010101" pitchFamily="66" charset="0"/>
                  </a:rPr>
                  <a:t>Forever</a:t>
                </a:r>
              </a:p>
            </p:txBody>
          </p:sp>
        </p:grpSp>
        <p:sp>
          <p:nvSpPr>
            <p:cNvPr id="64" name="Text Box 6">
              <a:extLst>
                <a:ext uri="{FF2B5EF4-FFF2-40B4-BE49-F238E27FC236}">
                  <a16:creationId xmlns:a16="http://schemas.microsoft.com/office/drawing/2014/main" id="{46287D12-5870-4C80-97A2-6D40A0A68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483" y="1933066"/>
              <a:ext cx="3788293" cy="55399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“. . . what must I do to be saved?”</a:t>
              </a:r>
            </a:p>
            <a:p>
              <a:pPr algn="ctr" eaLnBrk="1" hangingPunct="1">
                <a:defRPr/>
              </a:pPr>
              <a:r>
                <a:rPr lang="en-US" altLang="en-US" sz="1400" b="1" dirty="0"/>
                <a:t>(to be right with God, to have real life)</a:t>
              </a:r>
              <a:endParaRPr lang="en-US" altLang="en-US" sz="1400" b="1" i="1" dirty="0"/>
            </a:p>
          </p:txBody>
        </p:sp>
        <p:sp>
          <p:nvSpPr>
            <p:cNvPr id="65" name="Text Box 7">
              <a:extLst>
                <a:ext uri="{FF2B5EF4-FFF2-40B4-BE49-F238E27FC236}">
                  <a16:creationId xmlns:a16="http://schemas.microsoft.com/office/drawing/2014/main" id="{6BF751BA-32A9-4C1F-9F8B-38578444B4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3554" y="1643408"/>
              <a:ext cx="2157963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Arial" panose="020B0604020202020204" pitchFamily="34" charset="0"/>
                </a:rPr>
                <a:t>The key question is:</a:t>
              </a:r>
            </a:p>
          </p:txBody>
        </p:sp>
        <p:sp>
          <p:nvSpPr>
            <p:cNvPr id="66" name="Text Box 10">
              <a:extLst>
                <a:ext uri="{FF2B5EF4-FFF2-40B4-BE49-F238E27FC236}">
                  <a16:creationId xmlns:a16="http://schemas.microsoft.com/office/drawing/2014/main" id="{1D0A0D9C-1436-4A5D-B79A-0CDB7CC86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0181" y="2934051"/>
              <a:ext cx="293541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Arial" panose="020B0604020202020204" pitchFamily="34" charset="0"/>
                </a:rPr>
                <a:t>The answer is – </a:t>
              </a:r>
              <a:r>
                <a:rPr lang="en-US" altLang="en-US" sz="1600" b="1" dirty="0">
                  <a:solidFill>
                    <a:srgbClr val="00CC00"/>
                  </a:solidFill>
                  <a:latin typeface="Arial" panose="020B0604020202020204" pitchFamily="34" charset="0"/>
                </a:rPr>
                <a:t>trust Jesus</a:t>
              </a:r>
              <a:r>
                <a:rPr lang="en-US" altLang="en-US" sz="1600" b="1" dirty="0">
                  <a:latin typeface="Arial" panose="020B0604020202020204" pitchFamily="34" charset="0"/>
                </a:rPr>
                <a:t>:</a:t>
              </a:r>
            </a:p>
          </p:txBody>
        </p:sp>
        <p:sp>
          <p:nvSpPr>
            <p:cNvPr id="67" name="Text Box 9">
              <a:extLst>
                <a:ext uri="{FF2B5EF4-FFF2-40B4-BE49-F238E27FC236}">
                  <a16:creationId xmlns:a16="http://schemas.microsoft.com/office/drawing/2014/main" id="{D4C514E8-D6A5-425E-A447-5096BBEDDB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1946" y="3302698"/>
              <a:ext cx="2976259" cy="76944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 sz="1600" b="1" dirty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“Believe in the Lord Jesus,</a:t>
              </a:r>
            </a:p>
            <a:p>
              <a:pPr algn="ctr" eaLnBrk="1" hangingPunct="1">
                <a:defRPr/>
              </a:pPr>
              <a:r>
                <a:rPr lang="en-US" altLang="en-US" sz="1600" b="1" dirty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and you will be saved . . .”</a:t>
              </a:r>
            </a:p>
            <a:p>
              <a:pPr algn="r" eaLnBrk="1" hangingPunct="1">
                <a:defRPr/>
              </a:pPr>
              <a:r>
                <a:rPr lang="en-US" altLang="en-US" sz="1200" b="1" i="1" dirty="0"/>
                <a:t>Acts 16:30-31 (NIV)</a:t>
              </a:r>
            </a:p>
          </p:txBody>
        </p:sp>
        <p:sp>
          <p:nvSpPr>
            <p:cNvPr id="68" name="Text Box 10">
              <a:extLst>
                <a:ext uri="{FF2B5EF4-FFF2-40B4-BE49-F238E27FC236}">
                  <a16:creationId xmlns:a16="http://schemas.microsoft.com/office/drawing/2014/main" id="{FEA6A272-C31F-436E-853B-07B8308653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0521" y="4282622"/>
              <a:ext cx="329567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Check inside for a better understanding and guidance on how to trust Jesus.</a:t>
              </a:r>
            </a:p>
          </p:txBody>
        </p:sp>
        <p:sp>
          <p:nvSpPr>
            <p:cNvPr id="31" name="Text Box 2">
              <a:extLst>
                <a:ext uri="{FF2B5EF4-FFF2-40B4-BE49-F238E27FC236}">
                  <a16:creationId xmlns:a16="http://schemas.microsoft.com/office/drawing/2014/main" id="{B44FE7EC-407B-465A-9BC8-55CA076B1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85" y="5139573"/>
              <a:ext cx="2597685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marL="2286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If you do this </a:t>
              </a:r>
              <a:r>
                <a:rPr lang="en-US" altLang="en-US" sz="1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and mean it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God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will:</a:t>
              </a:r>
            </a:p>
          </p:txBody>
        </p:sp>
        <p:sp>
          <p:nvSpPr>
            <p:cNvPr id="32" name="Text Box 3">
              <a:extLst>
                <a:ext uri="{FF2B5EF4-FFF2-40B4-BE49-F238E27FC236}">
                  <a16:creationId xmlns:a16="http://schemas.microsoft.com/office/drawing/2014/main" id="{7B572F41-C09E-4977-B16A-797B4ABBB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11" y="5343228"/>
              <a:ext cx="3727154" cy="861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Forgive your sin (past, present and future) forever;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Grant you life with Him forever – full of joy and peace; and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Come to live in you (in the person of His Holy Spirit) to enable you to live as He desires and to give you understanding of His Word.</a:t>
              </a:r>
            </a:p>
          </p:txBody>
        </p:sp>
        <p:sp>
          <p:nvSpPr>
            <p:cNvPr id="33" name="Text Box 4">
              <a:extLst>
                <a:ext uri="{FF2B5EF4-FFF2-40B4-BE49-F238E27FC236}">
                  <a16:creationId xmlns:a16="http://schemas.microsoft.com/office/drawing/2014/main" id="{740386C0-85F2-465F-A94F-A265B8FCC0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11" y="6142548"/>
              <a:ext cx="37056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We call this experience salvation, trusting Christ or being born again.</a:t>
              </a:r>
            </a:p>
          </p:txBody>
        </p:sp>
        <p:sp>
          <p:nvSpPr>
            <p:cNvPr id="34" name="Text Box 2">
              <a:extLst>
                <a:ext uri="{FF2B5EF4-FFF2-40B4-BE49-F238E27FC236}">
                  <a16:creationId xmlns:a16="http://schemas.microsoft.com/office/drawing/2014/main" id="{B106D1FE-F1D9-4DED-946B-6A4FF37772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85" y="6549641"/>
              <a:ext cx="3876323" cy="4616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following prayer can be used to tell </a:t>
              </a:r>
              <a:r>
                <a:rPr lang="en-US" alt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God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you want to put your trust in </a:t>
              </a:r>
              <a:r>
                <a:rPr lang="en-US" alt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Jesus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 It’s not magic.  You must mean it.</a:t>
              </a:r>
            </a:p>
          </p:txBody>
        </p:sp>
        <p:sp>
          <p:nvSpPr>
            <p:cNvPr id="35" name="Text Box 4">
              <a:extLst>
                <a:ext uri="{FF2B5EF4-FFF2-40B4-BE49-F238E27FC236}">
                  <a16:creationId xmlns:a16="http://schemas.microsoft.com/office/drawing/2014/main" id="{002209E5-006C-48CA-B038-37A60F6A52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855" y="6981367"/>
              <a:ext cx="3453904" cy="116955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just" eaLnBrk="1" hangingPunct="1">
                <a:defRPr/>
              </a:pPr>
              <a:r>
                <a:rPr lang="en-US" altLang="en-US" sz="1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Father</a:t>
              </a: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I know that I am a sinner and that nothing I can do will excuse that sin.  I believe that </a:t>
              </a:r>
              <a:r>
                <a:rPr lang="en-US" altLang="en-US" sz="1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Jesus</a:t>
              </a: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died on the cross in my place, paying the debt for my sin.  I believe that He rose from the grave to give me victory over sin and death.  I now receive this free gift and surrender myself to </a:t>
              </a:r>
              <a:r>
                <a:rPr lang="en-US" altLang="en-US" sz="1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Jesus’</a:t>
              </a: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rule.  </a:t>
              </a:r>
              <a:r>
                <a:rPr lang="en-US" altLang="en-US" sz="1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Lord</a:t>
              </a: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please come into me and make me the person you want me to be.  Thank you, Lord, for saving me.</a:t>
              </a:r>
            </a:p>
          </p:txBody>
        </p:sp>
        <p:sp>
          <p:nvSpPr>
            <p:cNvPr id="36" name="Text Box 2">
              <a:extLst>
                <a:ext uri="{FF2B5EF4-FFF2-40B4-BE49-F238E27FC236}">
                  <a16:creationId xmlns:a16="http://schemas.microsoft.com/office/drawing/2014/main" id="{5C70362D-C674-4AF9-980E-104E96D5E6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85" y="8073100"/>
              <a:ext cx="3712234" cy="64633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If you did this and meant it, </a:t>
              </a:r>
              <a:r>
                <a:rPr lang="en-US" alt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God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heard you and has given you eternal life with your sins forgiven.  Now, He wants you to:</a:t>
              </a:r>
            </a:p>
          </p:txBody>
        </p:sp>
        <p:sp>
          <p:nvSpPr>
            <p:cNvPr id="37" name="Text Box 3">
              <a:extLst>
                <a:ext uri="{FF2B5EF4-FFF2-40B4-BE49-F238E27FC236}">
                  <a16:creationId xmlns:a16="http://schemas.microsoft.com/office/drawing/2014/main" id="{611C42AD-4145-422D-A521-B7B15E98A4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475" y="8684194"/>
              <a:ext cx="3798271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2286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 baptized by immersion;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Read and think about His Word, the </a:t>
              </a:r>
              <a:r>
                <a:rPr lang="en-US" altLang="en-US" sz="1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Bible</a:t>
              </a: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everyday;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Talk with Him everyday, seeking wisdom and direction;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Participate in a Bible-believing church where you and others can worship Him together and support one another; and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Tell others what He has done and is doing for you.</a:t>
              </a:r>
            </a:p>
          </p:txBody>
        </p:sp>
        <p:sp>
          <p:nvSpPr>
            <p:cNvPr id="38" name="Text Box 4">
              <a:extLst>
                <a:ext uri="{FF2B5EF4-FFF2-40B4-BE49-F238E27FC236}">
                  <a16:creationId xmlns:a16="http://schemas.microsoft.com/office/drawing/2014/main" id="{D5558D07-1305-4485-9179-003B7B6A6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6475" y="9632097"/>
              <a:ext cx="3712234" cy="4462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We’d love to help you.  Call or e-mail me at:</a:t>
              </a:r>
            </a:p>
            <a:p>
              <a:pPr algn="ctr">
                <a:defRPr/>
              </a:pP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Fred Orcutt    (817) 771-6988    fred@orcuttfamily.net</a:t>
              </a:r>
              <a:endPara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62A0C6B9-5FA8-4A9C-AC10-122E8A7350FD}"/>
                </a:ext>
              </a:extLst>
            </p:cNvPr>
            <p:cNvGrpSpPr/>
            <p:nvPr/>
          </p:nvGrpSpPr>
          <p:grpSpPr>
            <a:xfrm>
              <a:off x="4210666" y="5241087"/>
              <a:ext cx="3215945" cy="1377265"/>
              <a:chOff x="4021322" y="-151111"/>
              <a:chExt cx="3215945" cy="1377265"/>
            </a:xfrm>
          </p:grpSpPr>
          <p:sp>
            <p:nvSpPr>
              <p:cNvPr id="70" name="Text Box 2">
                <a:extLst>
                  <a:ext uri="{FF2B5EF4-FFF2-40B4-BE49-F238E27FC236}">
                    <a16:creationId xmlns:a16="http://schemas.microsoft.com/office/drawing/2014/main" id="{F571E256-64FB-41C6-811A-40C7CD7439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1322" y="-151111"/>
                <a:ext cx="3215945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b="1" dirty="0">
                    <a:latin typeface="Bauhaus 93" panose="04030905020B02020C02" pitchFamily="82" charset="0"/>
                  </a:rPr>
                  <a:t>You can have . . . </a:t>
                </a:r>
                <a:r>
                  <a:rPr lang="en-US" altLang="en-US" sz="2000" b="1" dirty="0">
                    <a:solidFill>
                      <a:srgbClr val="FF0000"/>
                    </a:solidFill>
                    <a:latin typeface="Bauhaus 93" panose="04030905020B02020C02" pitchFamily="82" charset="0"/>
                  </a:rPr>
                  <a:t>Real Life</a:t>
                </a:r>
              </a:p>
            </p:txBody>
          </p:sp>
          <p:sp>
            <p:nvSpPr>
              <p:cNvPr id="71" name="Text Box 3">
                <a:extLst>
                  <a:ext uri="{FF2B5EF4-FFF2-40B4-BE49-F238E27FC236}">
                    <a16:creationId xmlns:a16="http://schemas.microsoft.com/office/drawing/2014/main" id="{B5F1F66F-7AE9-47F7-BC9B-1361EE5170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1379" y="261620"/>
                <a:ext cx="2924198" cy="584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en-US" sz="3200" b="1" i="1" dirty="0">
                    <a:solidFill>
                      <a:srgbClr val="00CC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Lucida Handwriting" panose="03010101010101010101" pitchFamily="66" charset="0"/>
                  </a:rPr>
                  <a:t>Joy	</a:t>
                </a:r>
                <a:r>
                  <a:rPr lang="en-US" altLang="en-US" sz="3200" b="1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Lucida Handwriting" panose="03010101010101010101" pitchFamily="66" charset="0"/>
                  </a:rPr>
                  <a:t>&amp; </a:t>
                </a:r>
                <a:r>
                  <a:rPr lang="en-US" altLang="en-US" sz="3200" b="1" i="1" dirty="0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Lucida Handwriting" panose="03010101010101010101" pitchFamily="66" charset="0"/>
                  </a:rPr>
                  <a:t>Peace</a:t>
                </a:r>
              </a:p>
            </p:txBody>
          </p:sp>
          <p:sp>
            <p:nvSpPr>
              <p:cNvPr id="72" name="Text Box 4">
                <a:extLst>
                  <a:ext uri="{FF2B5EF4-FFF2-40B4-BE49-F238E27FC236}">
                    <a16:creationId xmlns:a16="http://schemas.microsoft.com/office/drawing/2014/main" id="{B68D8FEE-74DA-4A9B-A619-EE81BF6753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3538" y="641379"/>
                <a:ext cx="2675786" cy="584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altLang="en-US" sz="3200" dirty="0"/>
                  <a:t>. . .</a:t>
                </a:r>
                <a:r>
                  <a:rPr lang="en-US" altLang="en-US" sz="3200" dirty="0">
                    <a:latin typeface="Lucida Handwriting" panose="03010101010101010101" pitchFamily="66" charset="0"/>
                  </a:rPr>
                  <a:t> </a:t>
                </a:r>
                <a:r>
                  <a:rPr lang="en-US" altLang="en-US" sz="3200" dirty="0">
                    <a:solidFill>
                      <a:srgbClr val="CC66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Lucida Handwriting" panose="03010101010101010101" pitchFamily="66" charset="0"/>
                  </a:rPr>
                  <a:t>Forever</a:t>
                </a:r>
              </a:p>
            </p:txBody>
          </p:sp>
        </p:grpSp>
        <p:sp>
          <p:nvSpPr>
            <p:cNvPr id="73" name="Text Box 6">
              <a:extLst>
                <a:ext uri="{FF2B5EF4-FFF2-40B4-BE49-F238E27FC236}">
                  <a16:creationId xmlns:a16="http://schemas.microsoft.com/office/drawing/2014/main" id="{39B355AF-ABB7-47FA-9E60-851FBB47F7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9942" y="7008384"/>
              <a:ext cx="3788293" cy="55399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“. . . what must I do to be saved?”</a:t>
              </a:r>
            </a:p>
            <a:p>
              <a:pPr algn="ctr" eaLnBrk="1" hangingPunct="1">
                <a:defRPr/>
              </a:pPr>
              <a:r>
                <a:rPr lang="en-US" altLang="en-US" sz="1400" b="1" dirty="0"/>
                <a:t>(to be right with God, to have real life)</a:t>
              </a:r>
              <a:endParaRPr lang="en-US" altLang="en-US" sz="1400" b="1" i="1" dirty="0"/>
            </a:p>
          </p:txBody>
        </p:sp>
        <p:sp>
          <p:nvSpPr>
            <p:cNvPr id="74" name="Text Box 7">
              <a:extLst>
                <a:ext uri="{FF2B5EF4-FFF2-40B4-BE49-F238E27FC236}">
                  <a16:creationId xmlns:a16="http://schemas.microsoft.com/office/drawing/2014/main" id="{88153ACF-88F3-43E5-92AC-6D7C2FA90B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8013" y="6718726"/>
              <a:ext cx="2157963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Arial" panose="020B0604020202020204" pitchFamily="34" charset="0"/>
                </a:rPr>
                <a:t>The key question is:</a:t>
              </a:r>
            </a:p>
          </p:txBody>
        </p:sp>
        <p:sp>
          <p:nvSpPr>
            <p:cNvPr id="75" name="Text Box 10">
              <a:extLst>
                <a:ext uri="{FF2B5EF4-FFF2-40B4-BE49-F238E27FC236}">
                  <a16:creationId xmlns:a16="http://schemas.microsoft.com/office/drawing/2014/main" id="{38BA8450-ADD5-4A2E-8FD0-1770E92EA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8587" y="7962195"/>
              <a:ext cx="293541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Arial" panose="020B0604020202020204" pitchFamily="34" charset="0"/>
                </a:rPr>
                <a:t>The answer is – </a:t>
              </a:r>
              <a:r>
                <a:rPr lang="en-US" altLang="en-US" sz="1600" b="1" dirty="0">
                  <a:solidFill>
                    <a:srgbClr val="00CC00"/>
                  </a:solidFill>
                  <a:latin typeface="Arial" panose="020B0604020202020204" pitchFamily="34" charset="0"/>
                </a:rPr>
                <a:t>trust Jesus</a:t>
              </a:r>
              <a:r>
                <a:rPr lang="en-US" altLang="en-US" sz="1600" b="1" dirty="0">
                  <a:latin typeface="Arial" panose="020B0604020202020204" pitchFamily="34" charset="0"/>
                </a:rPr>
                <a:t>:</a:t>
              </a:r>
            </a:p>
          </p:txBody>
        </p:sp>
        <p:sp>
          <p:nvSpPr>
            <p:cNvPr id="76" name="Text Box 9">
              <a:extLst>
                <a:ext uri="{FF2B5EF4-FFF2-40B4-BE49-F238E27FC236}">
                  <a16:creationId xmlns:a16="http://schemas.microsoft.com/office/drawing/2014/main" id="{39263814-E75E-49E5-8A8F-D6B0F77A3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0352" y="8330842"/>
              <a:ext cx="2976259" cy="76944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 sz="1600" b="1" dirty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“Believe in the Lord Jesus,</a:t>
              </a:r>
            </a:p>
            <a:p>
              <a:pPr algn="ctr" eaLnBrk="1" hangingPunct="1">
                <a:defRPr/>
              </a:pPr>
              <a:r>
                <a:rPr lang="en-US" altLang="en-US" sz="1600" b="1" dirty="0">
                  <a:solidFill>
                    <a:srgbClr val="00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and you will be saved . . .”</a:t>
              </a:r>
            </a:p>
            <a:p>
              <a:pPr algn="r" eaLnBrk="1" hangingPunct="1">
                <a:defRPr/>
              </a:pPr>
              <a:r>
                <a:rPr lang="en-US" altLang="en-US" sz="1200" b="1" i="1" dirty="0"/>
                <a:t>Acts 16:30-31 (NIV)</a:t>
              </a:r>
            </a:p>
          </p:txBody>
        </p:sp>
        <p:sp>
          <p:nvSpPr>
            <p:cNvPr id="77" name="Text Box 10">
              <a:extLst>
                <a:ext uri="{FF2B5EF4-FFF2-40B4-BE49-F238E27FC236}">
                  <a16:creationId xmlns:a16="http://schemas.microsoft.com/office/drawing/2014/main" id="{9CC6632F-AE41-4BCB-8552-9ED8FB5144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8927" y="9310766"/>
              <a:ext cx="329567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Check inside for a better understanding and guidance on how to trust Jesus.</a:t>
              </a: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43DC4A81-4FD1-4F5D-B41D-8D4030D5B9AB}"/>
                </a:ext>
              </a:extLst>
            </p:cNvPr>
            <p:cNvCxnSpPr/>
            <p:nvPr/>
          </p:nvCxnSpPr>
          <p:spPr>
            <a:xfrm flipV="1">
              <a:off x="0" y="5020574"/>
              <a:ext cx="7625160" cy="349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549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DC4C88D8-35EE-4886-9940-943C80721F6C}"/>
              </a:ext>
            </a:extLst>
          </p:cNvPr>
          <p:cNvGrpSpPr>
            <a:grpSpLocks/>
          </p:cNvGrpSpPr>
          <p:nvPr/>
        </p:nvGrpSpPr>
        <p:grpSpPr bwMode="auto">
          <a:xfrm>
            <a:off x="27794" y="420629"/>
            <a:ext cx="3657600" cy="1481138"/>
            <a:chOff x="164" y="409"/>
            <a:chExt cx="5146" cy="933"/>
          </a:xfrm>
        </p:grpSpPr>
        <p:sp>
          <p:nvSpPr>
            <p:cNvPr id="3" name="Text Box 3">
              <a:extLst>
                <a:ext uri="{FF2B5EF4-FFF2-40B4-BE49-F238E27FC236}">
                  <a16:creationId xmlns:a16="http://schemas.microsoft.com/office/drawing/2014/main" id="{0D85CD12-6133-4729-A979-C6EEE57EE4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" y="409"/>
              <a:ext cx="5146" cy="2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alt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God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loves us and wants the best for us – an intimate relationship with Himself.</a:t>
              </a:r>
            </a:p>
          </p:txBody>
        </p:sp>
        <p:sp>
          <p:nvSpPr>
            <p:cNvPr id="4" name="Text Box 4">
              <a:extLst>
                <a:ext uri="{FF2B5EF4-FFF2-40B4-BE49-F238E27FC236}">
                  <a16:creationId xmlns:a16="http://schemas.microsoft.com/office/drawing/2014/main" id="{D089EB7E-1BE7-4F0F-A8D3-F70076548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" y="660"/>
              <a:ext cx="4866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“. . . God so loved the world that He gave His one and only Son, that whoever believes in Him shall not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perish but have eternal life.”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John 3:16 (NIV)</a:t>
              </a:r>
            </a:p>
          </p:txBody>
        </p:sp>
        <p:sp>
          <p:nvSpPr>
            <p:cNvPr id="5" name="Text Box 5">
              <a:extLst>
                <a:ext uri="{FF2B5EF4-FFF2-40B4-BE49-F238E27FC236}">
                  <a16:creationId xmlns:a16="http://schemas.microsoft.com/office/drawing/2014/main" id="{BC8A8699-0691-455F-9E59-4E23ADE853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" y="1051"/>
              <a:ext cx="5146" cy="2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alt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God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wants </a:t>
              </a:r>
              <a:r>
                <a:rPr lang="en-US" altLang="en-US" sz="1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you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to have a full and meaningful life </a:t>
              </a:r>
              <a:r>
                <a:rPr lang="en-US" altLang="en-US" sz="1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 relationship with Himself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6" name="Text Box 6">
            <a:extLst>
              <a:ext uri="{FF2B5EF4-FFF2-40B4-BE49-F238E27FC236}">
                <a16:creationId xmlns:a16="http://schemas.microsoft.com/office/drawing/2014/main" id="{F2279C08-BB6C-4BEB-97F4-B7E7D9F8D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6" y="1885983"/>
            <a:ext cx="35723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PROBLEM:  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sinned by neglecting Him and doing our own thing.</a:t>
            </a:r>
            <a:endParaRPr lang="en-US" altLang="en-US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BD0B3B46-C071-4029-984A-CB749C0CC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7" y="2640880"/>
            <a:ext cx="3731243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RESULT:  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earned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separation from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torment 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forever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6BF3293C-DC86-40C1-8D32-272C125AF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247" y="2310052"/>
            <a:ext cx="2995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. . all have sinned and fall short of the glory of God”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3:23 (NIV)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FA163793-F851-47D2-95DF-CBCA7F9DF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206" y="3026186"/>
            <a:ext cx="1946346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. . the wages of sin is death . . .”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6:23A (NIV)</a:t>
            </a:r>
            <a:endParaRPr lang="en-US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AA54F7F7-4245-4800-9D3A-03D498352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7" y="3389893"/>
            <a:ext cx="3794919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 &amp; SOLUTION:  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good enough to earn God’s forgiveness, but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made it available 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gift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200" dirty="0"/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95A74AA7-518E-45E0-9520-C6B8ED912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62" y="4024266"/>
            <a:ext cx="3556065" cy="67710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. . it is by grace you have been saved, through faith — and this is not from yourselves, it is the gift of </a:t>
            </a: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 not by works, so that no one can boast.”</a:t>
            </a:r>
          </a:p>
          <a:p>
            <a:pPr algn="r" eaLnBrk="1" hangingPunct="1">
              <a:defRPr/>
            </a:pPr>
            <a:r>
              <a:rPr lang="en-US" alt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Ephesians 2:8-9 (NIV)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77D584DD-6017-444C-A290-BB8D1AB6D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6" y="4709601"/>
            <a:ext cx="1635438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died 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our place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6EE57EF2-F14B-4008-BD61-63EBB7150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6879" y="420629"/>
            <a:ext cx="3137138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. . </a:t>
            </a: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demonstrates His own love for us in this: While we were still sinners, </a:t>
            </a: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Christ</a:t>
            </a: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died for us.”</a:t>
            </a:r>
          </a:p>
          <a:p>
            <a:pPr algn="r" eaLnBrk="1" hangingPunct="1">
              <a:defRPr/>
            </a:pPr>
            <a:r>
              <a:rPr lang="en-US" alt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5:8 (NIV)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35248B60-0BA9-4FB8-AE09-470AB7A45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6879" y="976308"/>
            <a:ext cx="3137138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said to him, ‘I am the way, and the truth, and the life, no one comes to the Father but through Me’”.</a:t>
            </a:r>
          </a:p>
          <a:p>
            <a:pPr algn="r" eaLnBrk="1" hangingPunct="1">
              <a:defRPr/>
            </a:pPr>
            <a:r>
              <a:rPr lang="en-US" alt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14:6 (NIV)</a:t>
            </a: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BF89F3E9-0E42-4999-BEAF-896A709E1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329" y="1499193"/>
            <a:ext cx="3663427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need to know that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</a:t>
            </a:r>
            <a:r>
              <a:rPr lang="en-US" altLang="en-US" sz="1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way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peace with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only way to a joyful life.  If there is any other way,</a:t>
            </a: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D483343E-5AB0-4815-BF4C-D0C5D77E3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613" y="2162981"/>
            <a:ext cx="170767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. . </a:t>
            </a: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Christ</a:t>
            </a: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died for nothing!”</a:t>
            </a:r>
          </a:p>
          <a:p>
            <a:pPr algn="r" eaLnBrk="1" hangingPunct="1">
              <a:defRPr/>
            </a:pPr>
            <a:r>
              <a:rPr lang="en-US" alt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Galatians 2:21 (NIV)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EF51320E-8573-43D9-82C6-4BAB3369B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329" y="2494719"/>
            <a:ext cx="3691221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have that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joy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 seek, you must receive Jesus Christ as your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(meaning you </a:t>
            </a:r>
            <a:r>
              <a:rPr lang="en-US" alt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surrender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yourself to Him)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your Savior.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A4FA5E3E-C166-41DD-BB3B-11F4740BB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431" y="3102842"/>
            <a:ext cx="29660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“As many as received Him, </a:t>
            </a: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them</a:t>
            </a: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gave the right to become children of God . . .”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1:12  (NIV)</a:t>
            </a: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356C0672-F8C3-4A2D-A10F-53340378B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328" y="3573079"/>
            <a:ext cx="3506572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saved through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You do that by:</a:t>
            </a: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1FB73E66-8CB0-45CE-8493-374C32EEB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6880" y="3783501"/>
            <a:ext cx="3493109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Agreeing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God that you are a sinner and telling Him you are willing to turn from your sin;</a:t>
            </a:r>
          </a:p>
          <a:p>
            <a:pPr eaLnBrk="1" hangingPunct="1">
              <a:buFontTx/>
              <a:buChar char="•"/>
              <a:defRPr/>
            </a:pP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Choosing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believe that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did indeed die on the cross for your sins and rose from the grave; and</a:t>
            </a:r>
          </a:p>
          <a:p>
            <a:pPr eaLnBrk="1" hangingPunct="1">
              <a:buFontTx/>
              <a:buChar char="•"/>
              <a:defRPr/>
            </a:pP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Choosing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surrender the control of your life to Him.</a:t>
            </a:r>
          </a:p>
        </p:txBody>
      </p:sp>
      <p:grpSp>
        <p:nvGrpSpPr>
          <p:cNvPr id="22" name="Group 2">
            <a:extLst>
              <a:ext uri="{FF2B5EF4-FFF2-40B4-BE49-F238E27FC236}">
                <a16:creationId xmlns:a16="http://schemas.microsoft.com/office/drawing/2014/main" id="{9B8C314A-8032-4B41-8479-802602071F0E}"/>
              </a:ext>
            </a:extLst>
          </p:cNvPr>
          <p:cNvGrpSpPr>
            <a:grpSpLocks/>
          </p:cNvGrpSpPr>
          <p:nvPr/>
        </p:nvGrpSpPr>
        <p:grpSpPr bwMode="auto">
          <a:xfrm>
            <a:off x="23581" y="5324432"/>
            <a:ext cx="3657600" cy="1481138"/>
            <a:chOff x="164" y="409"/>
            <a:chExt cx="5146" cy="933"/>
          </a:xfrm>
        </p:grpSpPr>
        <p:sp>
          <p:nvSpPr>
            <p:cNvPr id="23" name="Text Box 3">
              <a:extLst>
                <a:ext uri="{FF2B5EF4-FFF2-40B4-BE49-F238E27FC236}">
                  <a16:creationId xmlns:a16="http://schemas.microsoft.com/office/drawing/2014/main" id="{7AFF6DE4-914D-41BC-9F06-757EDFD616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" y="409"/>
              <a:ext cx="5146" cy="2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alt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God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loves us and wants the best for us – an intimate relationship with Himself.</a:t>
              </a:r>
            </a:p>
          </p:txBody>
        </p:sp>
        <p:sp>
          <p:nvSpPr>
            <p:cNvPr id="24" name="Text Box 4">
              <a:extLst>
                <a:ext uri="{FF2B5EF4-FFF2-40B4-BE49-F238E27FC236}">
                  <a16:creationId xmlns:a16="http://schemas.microsoft.com/office/drawing/2014/main" id="{26C0E51C-1CBC-42F1-8EBB-600424B41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" y="660"/>
              <a:ext cx="4866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“. . . God so loved the world that He gave His one and only Son, that whoever believes in Him shall not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perish but have eternal life.”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John 3:16 (NIV)</a:t>
              </a:r>
            </a:p>
          </p:txBody>
        </p:sp>
        <p:sp>
          <p:nvSpPr>
            <p:cNvPr id="25" name="Text Box 5">
              <a:extLst>
                <a:ext uri="{FF2B5EF4-FFF2-40B4-BE49-F238E27FC236}">
                  <a16:creationId xmlns:a16="http://schemas.microsoft.com/office/drawing/2014/main" id="{F435853C-1ECB-4D95-BA7C-CA4C525849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" y="1051"/>
              <a:ext cx="5146" cy="29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altLang="en-US" sz="1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God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wants </a:t>
              </a:r>
              <a:r>
                <a:rPr lang="en-US" altLang="en-US" sz="1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you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to have a full and meaningful life </a:t>
              </a:r>
              <a:r>
                <a:rPr lang="en-US" altLang="en-US" sz="1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 relationship with Himself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26" name="Text Box 6">
            <a:extLst>
              <a:ext uri="{FF2B5EF4-FFF2-40B4-BE49-F238E27FC236}">
                <a16:creationId xmlns:a16="http://schemas.microsoft.com/office/drawing/2014/main" id="{9430F264-DF84-4B30-BAB4-4D3EE7A54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3" y="6789786"/>
            <a:ext cx="35723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PROBLEM:  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sinned by neglecting Him and doing our own thing.</a:t>
            </a:r>
            <a:endParaRPr lang="en-US" altLang="en-US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02CC001D-DAEC-4E39-BC3C-2470188AF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4" y="7544683"/>
            <a:ext cx="3731243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RESULT:  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earned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separation from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torment 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forever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F42F8556-D9CF-4CBC-81D7-3F64F5D37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034" y="7213855"/>
            <a:ext cx="2995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. . all have sinned and fall short of the glory of God”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3:23 (NIV)</a:t>
            </a:r>
          </a:p>
        </p:txBody>
      </p:sp>
      <p:sp>
        <p:nvSpPr>
          <p:cNvPr id="29" name="Text Box 4">
            <a:extLst>
              <a:ext uri="{FF2B5EF4-FFF2-40B4-BE49-F238E27FC236}">
                <a16:creationId xmlns:a16="http://schemas.microsoft.com/office/drawing/2014/main" id="{5993AEC7-8956-40C5-BA58-34F4602A9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993" y="7929989"/>
            <a:ext cx="1946346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. . the wages of sin is death . . .”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6:23A (NIV)</a:t>
            </a:r>
            <a:endParaRPr lang="en-US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6">
            <a:extLst>
              <a:ext uri="{FF2B5EF4-FFF2-40B4-BE49-F238E27FC236}">
                <a16:creationId xmlns:a16="http://schemas.microsoft.com/office/drawing/2014/main" id="{538A6695-6179-4588-AB8A-373A6A24A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4" y="8293696"/>
            <a:ext cx="3794919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 &amp; SOLUTION:  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good enough to earn God’s forgiveness, but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made it available 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gift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200" dirty="0"/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714ADE9C-4CC8-4FD7-B875-0EBD5BF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9" y="8928069"/>
            <a:ext cx="3556065" cy="67710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. . it is by grace you have been saved, through faith — and this is not from yourselves, it is the gift of </a:t>
            </a: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 not by works, so that no one can boast.”</a:t>
            </a:r>
          </a:p>
          <a:p>
            <a:pPr algn="r" eaLnBrk="1" hangingPunct="1">
              <a:defRPr/>
            </a:pPr>
            <a:r>
              <a:rPr lang="en-US" alt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Ephesians 2:8-9 (NIV)</a:t>
            </a:r>
          </a:p>
        </p:txBody>
      </p:sp>
      <p:sp>
        <p:nvSpPr>
          <p:cNvPr id="32" name="Text Box 3">
            <a:extLst>
              <a:ext uri="{FF2B5EF4-FFF2-40B4-BE49-F238E27FC236}">
                <a16:creationId xmlns:a16="http://schemas.microsoft.com/office/drawing/2014/main" id="{ACD42962-4F6C-459B-83C8-D45358E9A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3" y="9613404"/>
            <a:ext cx="1635438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died 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our place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Text Box 4">
            <a:extLst>
              <a:ext uri="{FF2B5EF4-FFF2-40B4-BE49-F238E27FC236}">
                <a16:creationId xmlns:a16="http://schemas.microsoft.com/office/drawing/2014/main" id="{E27552D1-080E-43EC-877D-6C6660122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6879" y="5263175"/>
            <a:ext cx="3137138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. . </a:t>
            </a: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demonstrates His own love for us in this: While we were still sinners, </a:t>
            </a: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Christ</a:t>
            </a: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died for us.”</a:t>
            </a:r>
          </a:p>
          <a:p>
            <a:pPr algn="r" eaLnBrk="1" hangingPunct="1">
              <a:defRPr/>
            </a:pPr>
            <a:r>
              <a:rPr lang="en-US" alt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5:8 (NIV)</a:t>
            </a: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D463502C-9922-434E-97B5-22A782EB0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6879" y="5818854"/>
            <a:ext cx="3137138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said to him, ‘I am the way, and the truth, and the life, no one comes to the Father but through Me’”.</a:t>
            </a:r>
          </a:p>
          <a:p>
            <a:pPr algn="r" eaLnBrk="1" hangingPunct="1">
              <a:defRPr/>
            </a:pPr>
            <a:r>
              <a:rPr lang="en-US" alt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14:6 (NIV)</a:t>
            </a:r>
          </a:p>
        </p:txBody>
      </p:sp>
      <p:sp>
        <p:nvSpPr>
          <p:cNvPr id="35" name="Text Box 7">
            <a:extLst>
              <a:ext uri="{FF2B5EF4-FFF2-40B4-BE49-F238E27FC236}">
                <a16:creationId xmlns:a16="http://schemas.microsoft.com/office/drawing/2014/main" id="{D68B9DEA-98CA-4AC2-B4DC-4EBA74FC9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329" y="6341739"/>
            <a:ext cx="3663427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need to know that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</a:t>
            </a:r>
            <a:r>
              <a:rPr lang="en-US" altLang="en-US" sz="1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way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peace with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only way to a joyful life.  If there is any other way,</a:t>
            </a:r>
          </a:p>
        </p:txBody>
      </p:sp>
      <p:sp>
        <p:nvSpPr>
          <p:cNvPr id="36" name="Text Box 8">
            <a:extLst>
              <a:ext uri="{FF2B5EF4-FFF2-40B4-BE49-F238E27FC236}">
                <a16:creationId xmlns:a16="http://schemas.microsoft.com/office/drawing/2014/main" id="{F8D33444-E77D-45CE-8861-5F38D24F1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613" y="7005527"/>
            <a:ext cx="170767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. . </a:t>
            </a:r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Christ</a:t>
            </a: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died for nothing!”</a:t>
            </a:r>
          </a:p>
          <a:p>
            <a:pPr algn="r" eaLnBrk="1" hangingPunct="1">
              <a:defRPr/>
            </a:pPr>
            <a:r>
              <a:rPr lang="en-US" alt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Galatians 2:21 (NIV)</a:t>
            </a:r>
          </a:p>
        </p:txBody>
      </p:sp>
      <p:sp>
        <p:nvSpPr>
          <p:cNvPr id="37" name="Text Box 3">
            <a:extLst>
              <a:ext uri="{FF2B5EF4-FFF2-40B4-BE49-F238E27FC236}">
                <a16:creationId xmlns:a16="http://schemas.microsoft.com/office/drawing/2014/main" id="{99154977-E821-4BF5-B299-E86501397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329" y="7337265"/>
            <a:ext cx="3691221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have that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joy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 seek, you must receive Jesus Christ as your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(meaning you </a:t>
            </a:r>
            <a:r>
              <a:rPr lang="en-US" altLang="en-US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surrender</a:t>
            </a: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yourself to Him)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your Savior.</a:t>
            </a:r>
          </a:p>
        </p:txBody>
      </p:sp>
      <p:sp>
        <p:nvSpPr>
          <p:cNvPr id="38" name="Text Box 4">
            <a:extLst>
              <a:ext uri="{FF2B5EF4-FFF2-40B4-BE49-F238E27FC236}">
                <a16:creationId xmlns:a16="http://schemas.microsoft.com/office/drawing/2014/main" id="{5C623E9A-8D4E-4A07-BD74-22F34628C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2431" y="7945388"/>
            <a:ext cx="29660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“As many as received Him, </a:t>
            </a: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them</a:t>
            </a:r>
            <a:r>
              <a: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gave the right to become children of God . . .”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1:12  (NIV)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F5317642-7219-45DA-91DE-AB472998D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328" y="8415625"/>
            <a:ext cx="3506572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saved through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You do that by:</a:t>
            </a:r>
          </a:p>
        </p:txBody>
      </p:sp>
      <p:sp>
        <p:nvSpPr>
          <p:cNvPr id="40" name="Text Box 7">
            <a:extLst>
              <a:ext uri="{FF2B5EF4-FFF2-40B4-BE49-F238E27FC236}">
                <a16:creationId xmlns:a16="http://schemas.microsoft.com/office/drawing/2014/main" id="{2263FC0F-BB65-4C2D-9BB9-D6C4183A4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6880" y="8626047"/>
            <a:ext cx="3493109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Agreeing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God that you are a sinner and telling Him you are willing to turn from your sin;</a:t>
            </a:r>
          </a:p>
          <a:p>
            <a:pPr eaLnBrk="1" hangingPunct="1">
              <a:buFontTx/>
              <a:buChar char="•"/>
              <a:defRPr/>
            </a:pP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Choosing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believe that </a:t>
            </a:r>
            <a:r>
              <a:rPr lang="en-US" alt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did indeed die on the cross for your sins and rose from the grave; and</a:t>
            </a:r>
          </a:p>
          <a:p>
            <a:pPr eaLnBrk="1" hangingPunct="1">
              <a:buFontTx/>
              <a:buChar char="•"/>
              <a:defRPr/>
            </a:pPr>
            <a:r>
              <a:rPr lang="en-US" alt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Choosing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surrender the control of your life to Him.</a:t>
            </a:r>
          </a:p>
        </p:txBody>
      </p:sp>
    </p:spTree>
    <p:extLst>
      <p:ext uri="{BB962C8B-B14F-4D97-AF65-F5344CB8AC3E}">
        <p14:creationId xmlns:p14="http://schemas.microsoft.com/office/powerpoint/2010/main" val="3851100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1653</Words>
  <Application>Microsoft Office PowerPoint</Application>
  <PresentationFormat>Custom</PresentationFormat>
  <Paragraphs>110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Bauhaus 93</vt:lpstr>
      <vt:lpstr>Calibri</vt:lpstr>
      <vt:lpstr>Calibri Light</vt:lpstr>
      <vt:lpstr>Lucida Handwriting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 Orcutt</dc:creator>
  <cp:lastModifiedBy>Fred Orcutt</cp:lastModifiedBy>
  <cp:revision>13</cp:revision>
  <cp:lastPrinted>2022-07-20T15:21:05Z</cp:lastPrinted>
  <dcterms:created xsi:type="dcterms:W3CDTF">2020-06-25T20:02:52Z</dcterms:created>
  <dcterms:modified xsi:type="dcterms:W3CDTF">2022-10-25T20:33:19Z</dcterms:modified>
</cp:coreProperties>
</file>