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56" r:id="rId3"/>
    <p:sldId id="261" r:id="rId4"/>
    <p:sldId id="270" r:id="rId5"/>
    <p:sldId id="26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422F5-5AF5-4CC4-8DA5-9380E89C006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83E9-132C-4746-AAE6-C455F080F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0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5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2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6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1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83E9-132C-4746-AAE6-C455F080F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C7F8-37DD-1436-007E-D8912CA8F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6580A-555F-7BB4-5C4C-957C2140B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5FCC-4B7C-FDE7-831E-882923D1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B34C3-5DA1-11A2-8957-EDC8AE15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0091A-360E-5676-56AE-9C1D2350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4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95ED-FC7C-0CFC-F203-6DB34C41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F036D-64E3-33AC-4CD6-21070E7CE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9B1E7-D54C-7DA8-5F8E-F42EFCEA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877A-676A-C1C8-FE52-F9295FBF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0A02C-AEDF-2FC7-0F9A-C7A47E47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7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29EB5-F2E0-ABDE-4DE6-293C91BDC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D5681-9DCF-7683-D42B-FE84AABEE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0A78-8A80-6C2D-E66C-67533A8E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69C6-31DF-0B2C-0740-ABFDD916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01D1F-DC86-8E57-7F31-1C3A9677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4C91-3B7B-FBE9-9359-21BDBD9E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9DE2-6208-25CD-1F86-85C95D7CA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96C96-EB17-7DC2-6DC4-703FC697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7081A-2C9D-0AC7-6284-A5A392F4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75120-8883-CE3D-6320-29E2A544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4B45-EE64-32DF-20A8-0513BF6E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15F1-4C5D-1D43-7067-FBD190835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B0B32-0979-667F-A45A-99C2E9FF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31F7-AFE6-AD58-373F-00135FAF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FC53B-85BA-3942-6AB9-8692B3B0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6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4E97-F787-6D3F-BB13-C1503C55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15BD7-C40D-CD61-C0B2-6F0008348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4BF30-2024-84E5-AFA5-6DC5AD31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F6E94-A31C-098F-420D-F597F208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879F8-5B47-C5CF-A8E7-603222AB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996B5-18D8-89CF-337C-47407135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C7C3-1369-16AA-FEAC-7F5B6A15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D780A-9FCB-8BED-62CB-F1813C028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C91AA-451C-BDB3-DE57-CE520A0E8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B2855-BB88-F266-8616-72DBE7C31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30EBF-D6BF-94F6-8456-32A399A01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BC32E-B50B-37A8-0F84-F3FE26A6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46EC7-6F90-D74A-4ADE-E4D3E0E0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5EA8E-104D-0CEE-F332-8BED659A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1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B007-F881-6135-9D55-3F3B5EE4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971AD-8F79-0954-BF8A-BBF4EDB6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4F0D6-E71D-BF50-5CDE-AFEB94B0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A6071-1B5C-28DA-9242-53FAE79B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4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A215A3-F086-4C68-48E0-7EE077DD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FB96F-E035-7A19-6FBB-BAFA293F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2132-F049-1D51-49D3-44CD3272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6BFA-4594-6890-2A57-15673119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7D37-2BFA-1547-B2D6-35ED74CC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13536-1CCA-194B-6F1E-19138A7E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83576-396E-AE6E-68B3-E69F5468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0CEB9-AEA0-0B5C-D5B2-9688B668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D672B-F7D4-075A-D14C-086FCAC2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8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DB55-87A6-F42B-682B-24D7E486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AE0C4-C35E-09B2-5D2D-07CAAEC51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BBD50-CDF4-CC0B-B7E3-9E604390C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E90C1-87C2-02C5-9283-D11D6694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F9995-6B1F-3FE9-7CD3-92345302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E5367-F769-461B-D1F9-DE8A2369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78391-5F8F-3C3F-682F-ED6DAC1F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A7EFF-5525-51E6-6D81-8D434BC9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C2F0D-9E6E-54F2-6CAC-2BE61675D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9206-3CF0-46E6-9958-7DAB76272A3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C6A6-BE90-8DE9-096F-F004B4D49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AEA44-2E6D-F810-4F6D-EC4341D6E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3ECB-2367-46A9-B949-D2B4EE8E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E50E5C-A86C-C3E6-3828-13B18E2CF901}"/>
              </a:ext>
            </a:extLst>
          </p:cNvPr>
          <p:cNvGrpSpPr/>
          <p:nvPr/>
        </p:nvGrpSpPr>
        <p:grpSpPr>
          <a:xfrm>
            <a:off x="428410" y="671512"/>
            <a:ext cx="10787483" cy="5514975"/>
            <a:chOff x="428410" y="671512"/>
            <a:chExt cx="10787483" cy="5514975"/>
          </a:xfrm>
        </p:grpSpPr>
        <p:pic>
          <p:nvPicPr>
            <p:cNvPr id="9" name="Picture 8" descr="A person with a beard and a cross&#10;&#10;Description automatically generated">
              <a:extLst>
                <a:ext uri="{FF2B5EF4-FFF2-40B4-BE49-F238E27FC236}">
                  <a16:creationId xmlns:a16="http://schemas.microsoft.com/office/drawing/2014/main" id="{3DF1B927-0570-34C4-9AF0-D0330CB7C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10" y="671512"/>
              <a:ext cx="3619500" cy="551497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511FBE9-B241-2CDE-FB22-C5465701B73D}"/>
                </a:ext>
              </a:extLst>
            </p:cNvPr>
            <p:cNvSpPr txBox="1"/>
            <p:nvPr/>
          </p:nvSpPr>
          <p:spPr>
            <a:xfrm>
              <a:off x="4760536" y="1234911"/>
              <a:ext cx="6455357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  <a:latin typeface="Lucida Handwriting" panose="03010101010101010101" pitchFamily="66" charset="0"/>
                </a:rPr>
                <a:t>Jesus’</a:t>
              </a:r>
            </a:p>
            <a:p>
              <a:r>
                <a:rPr lang="en-US" sz="7200" b="1" dirty="0">
                  <a:solidFill>
                    <a:schemeClr val="bg1"/>
                  </a:solidFill>
                </a:rPr>
                <a:t>    Letters to the</a:t>
              </a:r>
            </a:p>
            <a:p>
              <a:r>
                <a:rPr lang="en-US" sz="7200" b="1" dirty="0">
                  <a:solidFill>
                    <a:schemeClr val="bg1"/>
                  </a:solidFill>
                </a:rPr>
                <a:t>         7 Churches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16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B5387-AA67-AB9D-C13D-6676C7AA2CC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9BF707-B68D-A730-4D05-7B4AAABA81D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DCE69B49-AB59-49DD-69E5-B9E26D159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79115-2D10-0222-6308-156E241BAE89}"/>
                  </a:ext>
                </a:extLst>
              </p:cNvPr>
              <p:cNvSpPr txBox="1"/>
              <p:nvPr/>
            </p:nvSpPr>
            <p:spPr>
              <a:xfrm>
                <a:off x="9220199" y="6530788"/>
                <a:ext cx="27975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Courtousy</a:t>
                </a:r>
                <a:r>
                  <a:rPr lang="en-US" sz="1000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Digital Globe / FreeBibleimages.org.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3182-77DC-56AF-0738-8972AAD6DA5F}"/>
                  </a:ext>
                </a:extLst>
              </p:cNvPr>
              <p:cNvSpPr txBox="1"/>
              <p:nvPr/>
            </p:nvSpPr>
            <p:spPr>
              <a:xfrm>
                <a:off x="3299012" y="5944362"/>
                <a:ext cx="977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Patmos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217400-913E-FBC5-37BA-86ABC468C0EA}"/>
                  </a:ext>
                </a:extLst>
              </p:cNvPr>
              <p:cNvGrpSpPr/>
              <p:nvPr/>
            </p:nvGrpSpPr>
            <p:grpSpPr>
              <a:xfrm>
                <a:off x="2976284" y="6176377"/>
                <a:ext cx="314337" cy="354413"/>
                <a:chOff x="1969266" y="5029201"/>
                <a:chExt cx="433275" cy="494592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E40B85C4-130F-17BA-95C4-A0AD9B225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9266" y="5029201"/>
                  <a:ext cx="204675" cy="494592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1FC7BB9-D5DB-C93A-A868-623CB53637CB}"/>
                    </a:ext>
                  </a:extLst>
                </p:cNvPr>
                <p:cNvCxnSpPr/>
                <p:nvPr/>
              </p:nvCxnSpPr>
              <p:spPr>
                <a:xfrm>
                  <a:off x="2173941" y="5029201"/>
                  <a:ext cx="228600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CF3820-68A6-EE2A-213A-1FAED4117DC1}"/>
                </a:ext>
              </a:extLst>
            </p:cNvPr>
            <p:cNvSpPr txBox="1"/>
            <p:nvPr/>
          </p:nvSpPr>
          <p:spPr>
            <a:xfrm>
              <a:off x="340658" y="1488610"/>
              <a:ext cx="331694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PHILADELPHIA: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Faithful to actively share Jesus</a:t>
              </a:r>
              <a:endParaRPr 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9853BE-E909-13A7-D3DC-C98E31812272}"/>
                </a:ext>
              </a:extLst>
            </p:cNvPr>
            <p:cNvCxnSpPr>
              <a:cxnSpLocks/>
            </p:cNvCxnSpPr>
            <p:nvPr/>
          </p:nvCxnSpPr>
          <p:spPr>
            <a:xfrm>
              <a:off x="3585882" y="2088776"/>
              <a:ext cx="3845859" cy="1739153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958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BC31621-C19B-C2DC-05CC-0324E0FF680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9BF707-B68D-A730-4D05-7B4AAABA81D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DCE69B49-AB59-49DD-69E5-B9E26D159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79115-2D10-0222-6308-156E241BAE89}"/>
                  </a:ext>
                </a:extLst>
              </p:cNvPr>
              <p:cNvSpPr txBox="1"/>
              <p:nvPr/>
            </p:nvSpPr>
            <p:spPr>
              <a:xfrm>
                <a:off x="9220199" y="6530788"/>
                <a:ext cx="27975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Courtousy</a:t>
                </a:r>
                <a:r>
                  <a:rPr lang="en-US" sz="1000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Digital Globe / FreeBibleimages.org.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3182-77DC-56AF-0738-8972AAD6DA5F}"/>
                  </a:ext>
                </a:extLst>
              </p:cNvPr>
              <p:cNvSpPr txBox="1"/>
              <p:nvPr/>
            </p:nvSpPr>
            <p:spPr>
              <a:xfrm>
                <a:off x="3299012" y="5944362"/>
                <a:ext cx="977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Patmos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217400-913E-FBC5-37BA-86ABC468C0EA}"/>
                  </a:ext>
                </a:extLst>
              </p:cNvPr>
              <p:cNvGrpSpPr/>
              <p:nvPr/>
            </p:nvGrpSpPr>
            <p:grpSpPr>
              <a:xfrm>
                <a:off x="2967042" y="6167268"/>
                <a:ext cx="323579" cy="438323"/>
                <a:chOff x="1956522" y="5016485"/>
                <a:chExt cx="446013" cy="611690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E40B85C4-130F-17BA-95C4-A0AD9B225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56522" y="5016485"/>
                  <a:ext cx="331719" cy="611690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1FC7BB9-D5DB-C93A-A868-623CB5363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5110" y="5019911"/>
                  <a:ext cx="137425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CF3820-68A6-EE2A-213A-1FAED4117DC1}"/>
                </a:ext>
              </a:extLst>
            </p:cNvPr>
            <p:cNvSpPr txBox="1"/>
            <p:nvPr/>
          </p:nvSpPr>
          <p:spPr>
            <a:xfrm>
              <a:off x="138953" y="1326777"/>
              <a:ext cx="3316941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LAODICEA: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FF0000"/>
                  </a:solidFill>
                </a:rPr>
                <a:t>Wretched, pitiful, poor, blind, naked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FF0000"/>
                  </a:solidFill>
                </a:rPr>
                <a:t>Didn’t hang out with Jesus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9853BE-E909-13A7-D3DC-C98E31812272}"/>
                </a:ext>
              </a:extLst>
            </p:cNvPr>
            <p:cNvCxnSpPr>
              <a:cxnSpLocks/>
            </p:cNvCxnSpPr>
            <p:nvPr/>
          </p:nvCxnSpPr>
          <p:spPr>
            <a:xfrm>
              <a:off x="3290621" y="2296273"/>
              <a:ext cx="5297567" cy="2499845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36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D039375-1304-B089-7EF0-D56046BAB9C8}"/>
              </a:ext>
            </a:extLst>
          </p:cNvPr>
          <p:cNvSpPr txBox="1"/>
          <p:nvPr/>
        </p:nvSpPr>
        <p:spPr>
          <a:xfrm>
            <a:off x="351802" y="1600585"/>
            <a:ext cx="3999108" cy="4661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chemeClr val="bg1"/>
                </a:solidFill>
              </a:rPr>
              <a:t>Jesus’ Observations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Worked hard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Persevered under trial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Doctrinally sound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Persecuted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Poor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True to Christ – Did not deny Him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Loved 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Expanding ministry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Reputation of Being Alive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CF8E69-0D39-4562-B156-6CFA96686516}"/>
              </a:ext>
            </a:extLst>
          </p:cNvPr>
          <p:cNvSpPr txBox="1"/>
          <p:nvPr/>
        </p:nvSpPr>
        <p:spPr>
          <a:xfrm>
            <a:off x="4507792" y="1494257"/>
            <a:ext cx="3617265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Reasons for Jesus’ Bad</a:t>
            </a:r>
          </a:p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Evaluation</a:t>
            </a:r>
          </a:p>
          <a:p>
            <a:pPr algn="ctr">
              <a:lnSpc>
                <a:spcPct val="150000"/>
              </a:lnSpc>
            </a:pPr>
            <a:endParaRPr lang="en-US" sz="900" b="1" u="sng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Didn’t love Jesus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Didn’t hang out with Jesus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Tolerated false teachers and heretical doctrine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Tolerated sexually immoral and idolatrous leaders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Dead – Failed to actively share Jesus (being ashamed of Jesus)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745F61-D9F7-967D-2E78-3922A27E9FDB}"/>
              </a:ext>
            </a:extLst>
          </p:cNvPr>
          <p:cNvSpPr txBox="1"/>
          <p:nvPr/>
        </p:nvSpPr>
        <p:spPr>
          <a:xfrm>
            <a:off x="8281939" y="1494257"/>
            <a:ext cx="3617265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00"/>
                </a:solidFill>
              </a:rPr>
              <a:t>Reasons for Jesus’ Favorable </a:t>
            </a:r>
            <a:r>
              <a:rPr lang="en-US" sz="2000" b="1" u="sng" dirty="0">
                <a:solidFill>
                  <a:srgbClr val="00FF00"/>
                </a:solidFill>
              </a:rPr>
              <a:t>Evaluation</a:t>
            </a:r>
          </a:p>
          <a:p>
            <a:pPr algn="ctr">
              <a:lnSpc>
                <a:spcPct val="150000"/>
              </a:lnSpc>
            </a:pPr>
            <a:endParaRPr lang="en-US" sz="900" b="1" u="sng" dirty="0">
              <a:solidFill>
                <a:srgbClr val="00FF00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Rich in Christ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Did the right stuff</a:t>
            </a:r>
            <a:endParaRPr lang="en-US" sz="2000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Faithful to actively share Jesus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They hung out with Jesus.  They spend time with Him in prayer and in His Word.</a:t>
            </a:r>
            <a:endParaRPr lang="en-US" sz="2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77657D-93AA-16CF-E4ED-6A5B571E1C41}"/>
              </a:ext>
            </a:extLst>
          </p:cNvPr>
          <p:cNvSpPr txBox="1"/>
          <p:nvPr/>
        </p:nvSpPr>
        <p:spPr>
          <a:xfrm>
            <a:off x="1298789" y="458876"/>
            <a:ext cx="959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SUMMARY OF JESUS’ EVALUATIONS OF THE 7 CONGREGATIONS</a:t>
            </a:r>
          </a:p>
        </p:txBody>
      </p:sp>
    </p:spTree>
    <p:extLst>
      <p:ext uri="{BB962C8B-B14F-4D97-AF65-F5344CB8AC3E}">
        <p14:creationId xmlns:p14="http://schemas.microsoft.com/office/powerpoint/2010/main" val="5763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DBA77A-1736-1182-AEB8-94E73A766853}"/>
              </a:ext>
            </a:extLst>
          </p:cNvPr>
          <p:cNvSpPr txBox="1"/>
          <p:nvPr/>
        </p:nvSpPr>
        <p:spPr>
          <a:xfrm>
            <a:off x="3048000" y="37562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BLESSINGS JESUS PROMISED TO THOSE WHO OVERCOME AND ARE VICTORIOUS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5E19F-EE43-7A40-9D73-F72C84EAAE9B}"/>
              </a:ext>
            </a:extLst>
          </p:cNvPr>
          <p:cNvSpPr txBox="1"/>
          <p:nvPr/>
        </p:nvSpPr>
        <p:spPr>
          <a:xfrm>
            <a:off x="337466" y="1613375"/>
            <a:ext cx="52565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have the right to eat from the tree of life – We’ll live with Jesus forever.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not be hurt by the second death – We won’t go to Hell.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receive manna – Jesus, the bread from Heaven, will nourish us.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be given a white stone with a new name – God accepts us.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be given authority over the nations – We will rule with Christ.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EAAE9-997B-7417-E42B-68FE036D243C}"/>
              </a:ext>
            </a:extLst>
          </p:cNvPr>
          <p:cNvSpPr txBox="1"/>
          <p:nvPr/>
        </p:nvSpPr>
        <p:spPr>
          <a:xfrm>
            <a:off x="6352783" y="1613375"/>
            <a:ext cx="52565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be given the morning star – We will have Jesus.  He will give us Himself.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be dressed in white – We will be pure in Jesus’ sight.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not be blotted out of the Book of Life - We’ll live with Jesus forever.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be acknowledged before God and the angels – Jesus will claim us as His own.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DBA77A-1736-1182-AEB8-94E73A766853}"/>
              </a:ext>
            </a:extLst>
          </p:cNvPr>
          <p:cNvSpPr txBox="1"/>
          <p:nvPr/>
        </p:nvSpPr>
        <p:spPr>
          <a:xfrm>
            <a:off x="3048000" y="37562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BLESSINGS JESUS PROMISED TO THOSE WHO OVERCOME AND ARE VICTORIOUS (continued)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EAAE9-997B-7417-E42B-68FE036D243C}"/>
              </a:ext>
            </a:extLst>
          </p:cNvPr>
          <p:cNvSpPr txBox="1"/>
          <p:nvPr/>
        </p:nvSpPr>
        <p:spPr>
          <a:xfrm>
            <a:off x="3467744" y="1541657"/>
            <a:ext cx="525651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be a pillar in God’s temple – We will have a continual role in the worship of God.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have the Name of God and the name of the new Jerusalem written on us – We will be marked as God’s own possession.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Will have the right to sit with Jesus on His throne – We will be in constant fellowship with Jesus, hanging out with Him and ruling with Him.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0B9D1-3802-B163-59D9-1B16F14008C3}"/>
              </a:ext>
            </a:extLst>
          </p:cNvPr>
          <p:cNvSpPr txBox="1"/>
          <p:nvPr/>
        </p:nvSpPr>
        <p:spPr>
          <a:xfrm rot="20796190">
            <a:off x="1557737" y="2716550"/>
            <a:ext cx="9076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HALLELUJAH!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9BF707-B68D-A730-4D05-7B4AAABA81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CE69B49-AB59-49DD-69E5-B9E26D15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979115-2D10-0222-6308-156E241BAE89}"/>
                </a:ext>
              </a:extLst>
            </p:cNvPr>
            <p:cNvSpPr txBox="1"/>
            <p:nvPr/>
          </p:nvSpPr>
          <p:spPr>
            <a:xfrm>
              <a:off x="9220199" y="6530788"/>
              <a:ext cx="27975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Courtousy</a:t>
              </a:r>
              <a:r>
                <a:rPr lang="en-US" sz="1000" dirty="0">
                  <a:solidFill>
                    <a:schemeClr val="bg1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of Digital Globe / FreeBibleimages.org.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093182-77DC-56AF-0738-8972AAD6DA5F}"/>
                </a:ext>
              </a:extLst>
            </p:cNvPr>
            <p:cNvSpPr txBox="1"/>
            <p:nvPr/>
          </p:nvSpPr>
          <p:spPr>
            <a:xfrm>
              <a:off x="3299012" y="5944362"/>
              <a:ext cx="977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Patmos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217400-913E-FBC5-37BA-86ABC468C0EA}"/>
                </a:ext>
              </a:extLst>
            </p:cNvPr>
            <p:cNvGrpSpPr/>
            <p:nvPr/>
          </p:nvGrpSpPr>
          <p:grpSpPr>
            <a:xfrm>
              <a:off x="2976284" y="6176377"/>
              <a:ext cx="314337" cy="354413"/>
              <a:chOff x="1969266" y="5029201"/>
              <a:chExt cx="433275" cy="494592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40B85C4-130F-17BA-95C4-A0AD9B2258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69266" y="5029201"/>
                <a:ext cx="204675" cy="494592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1FC7BB9-D5DB-C93A-A868-623CB53637CB}"/>
                  </a:ext>
                </a:extLst>
              </p:cNvPr>
              <p:cNvCxnSpPr/>
              <p:nvPr/>
            </p:nvCxnSpPr>
            <p:spPr>
              <a:xfrm>
                <a:off x="2173941" y="5029201"/>
                <a:ext cx="22860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543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A58973-E222-ED91-E725-011483D4168D}"/>
              </a:ext>
            </a:extLst>
          </p:cNvPr>
          <p:cNvGrpSpPr/>
          <p:nvPr/>
        </p:nvGrpSpPr>
        <p:grpSpPr>
          <a:xfrm>
            <a:off x="428410" y="403411"/>
            <a:ext cx="11335180" cy="6051178"/>
            <a:chOff x="428410" y="403411"/>
            <a:chExt cx="11335180" cy="6051178"/>
          </a:xfrm>
        </p:grpSpPr>
        <p:pic>
          <p:nvPicPr>
            <p:cNvPr id="9" name="Picture 8" descr="A person with a beard and a cross&#10;&#10;Description automatically generated">
              <a:extLst>
                <a:ext uri="{FF2B5EF4-FFF2-40B4-BE49-F238E27FC236}">
                  <a16:creationId xmlns:a16="http://schemas.microsoft.com/office/drawing/2014/main" id="{3DF1B927-0570-34C4-9AF0-D0330CB7C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10" y="403411"/>
              <a:ext cx="3619500" cy="5514975"/>
            </a:xfrm>
            <a:prstGeom prst="rect">
              <a:avLst/>
            </a:prstGeom>
          </p:spPr>
        </p:pic>
        <p:pic>
          <p:nvPicPr>
            <p:cNvPr id="5" name="Picture 4" descr="A yellow and green sign with black letters&#10;&#10;Description automatically generated">
              <a:extLst>
                <a:ext uri="{FF2B5EF4-FFF2-40B4-BE49-F238E27FC236}">
                  <a16:creationId xmlns:a16="http://schemas.microsoft.com/office/drawing/2014/main" id="{EDF3147F-D50C-246B-0073-B8D263E6A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" t="1766"/>
            <a:stretch/>
          </p:blipFill>
          <p:spPr>
            <a:xfrm>
              <a:off x="3926541" y="1389529"/>
              <a:ext cx="7837049" cy="506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6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C97E55-883B-4100-77C7-2A0EE4FE2100}"/>
              </a:ext>
            </a:extLst>
          </p:cNvPr>
          <p:cNvGrpSpPr/>
          <p:nvPr/>
        </p:nvGrpSpPr>
        <p:grpSpPr>
          <a:xfrm>
            <a:off x="1416575" y="846002"/>
            <a:ext cx="9855829" cy="1748117"/>
            <a:chOff x="1416575" y="846002"/>
            <a:chExt cx="9855829" cy="1748117"/>
          </a:xfrm>
        </p:grpSpPr>
        <p:sp>
          <p:nvSpPr>
            <p:cNvPr id="4" name="Star: 6 Points 3">
              <a:extLst>
                <a:ext uri="{FF2B5EF4-FFF2-40B4-BE49-F238E27FC236}">
                  <a16:creationId xmlns:a16="http://schemas.microsoft.com/office/drawing/2014/main" id="{4121B4EA-FAB3-4B1E-55D9-EF7B846C88BC}"/>
                </a:ext>
              </a:extLst>
            </p:cNvPr>
            <p:cNvSpPr/>
            <p:nvPr/>
          </p:nvSpPr>
          <p:spPr>
            <a:xfrm>
              <a:off x="1416575" y="846002"/>
              <a:ext cx="1595718" cy="1748117"/>
            </a:xfrm>
            <a:prstGeom prst="star6">
              <a:avLst/>
            </a:prstGeom>
            <a:solidFill>
              <a:srgbClr val="FFFF00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1174CC-7555-4D8C-53FF-5F310221140B}"/>
                </a:ext>
              </a:extLst>
            </p:cNvPr>
            <p:cNvSpPr txBox="1"/>
            <p:nvPr/>
          </p:nvSpPr>
          <p:spPr>
            <a:xfrm>
              <a:off x="4303060" y="1335339"/>
              <a:ext cx="69693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=  Pastor of the Congregation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FA5647-A76D-FF98-2BDA-F5D0EDB1A992}"/>
              </a:ext>
            </a:extLst>
          </p:cNvPr>
          <p:cNvGrpSpPr/>
          <p:nvPr/>
        </p:nvGrpSpPr>
        <p:grpSpPr>
          <a:xfrm>
            <a:off x="1225157" y="3210366"/>
            <a:ext cx="8683540" cy="2801632"/>
            <a:chOff x="1225157" y="3210366"/>
            <a:chExt cx="8683540" cy="2801632"/>
          </a:xfrm>
        </p:grpSpPr>
        <p:pic>
          <p:nvPicPr>
            <p:cNvPr id="3" name="Picture 2" descr="A gold menorah on a stand&#10;&#10;Description automatically generated">
              <a:extLst>
                <a:ext uri="{FF2B5EF4-FFF2-40B4-BE49-F238E27FC236}">
                  <a16:creationId xmlns:a16="http://schemas.microsoft.com/office/drawing/2014/main" id="{DF68AC7C-6BEF-06E4-FAF1-3409CED23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157" y="3210366"/>
              <a:ext cx="1978554" cy="2801632"/>
            </a:xfrm>
            <a:prstGeom prst="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F03DED-4742-BC9B-7669-AEBBD0A8E17B}"/>
                </a:ext>
              </a:extLst>
            </p:cNvPr>
            <p:cNvSpPr txBox="1"/>
            <p:nvPr/>
          </p:nvSpPr>
          <p:spPr>
            <a:xfrm>
              <a:off x="4303060" y="4042680"/>
              <a:ext cx="56056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=  Church Congregation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77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811AD81-462A-8698-ED0B-49E88E5686F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9BF707-B68D-A730-4D05-7B4AAABA81D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DCE69B49-AB59-49DD-69E5-B9E26D159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79115-2D10-0222-6308-156E241BAE89}"/>
                  </a:ext>
                </a:extLst>
              </p:cNvPr>
              <p:cNvSpPr txBox="1"/>
              <p:nvPr/>
            </p:nvSpPr>
            <p:spPr>
              <a:xfrm>
                <a:off x="9220199" y="6530788"/>
                <a:ext cx="27975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Courtousy</a:t>
                </a:r>
                <a:r>
                  <a:rPr lang="en-US" sz="1000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Digital Globe / FreeBibleimages.org.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3182-77DC-56AF-0738-8972AAD6DA5F}"/>
                  </a:ext>
                </a:extLst>
              </p:cNvPr>
              <p:cNvSpPr txBox="1"/>
              <p:nvPr/>
            </p:nvSpPr>
            <p:spPr>
              <a:xfrm>
                <a:off x="3299012" y="5944362"/>
                <a:ext cx="977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Patmos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217400-913E-FBC5-37BA-86ABC468C0EA}"/>
                  </a:ext>
                </a:extLst>
              </p:cNvPr>
              <p:cNvGrpSpPr/>
              <p:nvPr/>
            </p:nvGrpSpPr>
            <p:grpSpPr>
              <a:xfrm>
                <a:off x="2976284" y="6176377"/>
                <a:ext cx="314337" cy="354413"/>
                <a:chOff x="1969266" y="5029201"/>
                <a:chExt cx="433275" cy="494592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E40B85C4-130F-17BA-95C4-A0AD9B225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9266" y="5029201"/>
                  <a:ext cx="204675" cy="494592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1FC7BB9-D5DB-C93A-A868-623CB53637CB}"/>
                    </a:ext>
                  </a:extLst>
                </p:cNvPr>
                <p:cNvCxnSpPr/>
                <p:nvPr/>
              </p:nvCxnSpPr>
              <p:spPr>
                <a:xfrm>
                  <a:off x="2173941" y="5029201"/>
                  <a:ext cx="228600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CF3820-68A6-EE2A-213A-1FAED4117DC1}"/>
                </a:ext>
              </a:extLst>
            </p:cNvPr>
            <p:cNvSpPr txBox="1"/>
            <p:nvPr/>
          </p:nvSpPr>
          <p:spPr>
            <a:xfrm>
              <a:off x="125544" y="206189"/>
              <a:ext cx="4150659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EPHESUS: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Worked hard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Persevered under trial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Doctrinally sound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FF0000"/>
                  </a:solidFill>
                </a:rPr>
                <a:t>But – Didn’t love Jesus – Didn’t hang out with Him!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9853BE-E909-13A7-D3DC-C98E31812272}"/>
                </a:ext>
              </a:extLst>
            </p:cNvPr>
            <p:cNvCxnSpPr>
              <a:cxnSpLocks/>
            </p:cNvCxnSpPr>
            <p:nvPr/>
          </p:nvCxnSpPr>
          <p:spPr>
            <a:xfrm>
              <a:off x="2079812" y="2411506"/>
              <a:ext cx="2707341" cy="2330823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A8C0B5-30CE-F810-5DEF-D40A9572CD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9BF707-B68D-A730-4D05-7B4AAABA81D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DCE69B49-AB59-49DD-69E5-B9E26D159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79115-2D10-0222-6308-156E241BAE89}"/>
                  </a:ext>
                </a:extLst>
              </p:cNvPr>
              <p:cNvSpPr txBox="1"/>
              <p:nvPr/>
            </p:nvSpPr>
            <p:spPr>
              <a:xfrm>
                <a:off x="9220199" y="6530788"/>
                <a:ext cx="27975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Courtousy</a:t>
                </a:r>
                <a:r>
                  <a:rPr lang="en-US" sz="1000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Digital Globe / FreeBibleimages.org.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3182-77DC-56AF-0738-8972AAD6DA5F}"/>
                  </a:ext>
                </a:extLst>
              </p:cNvPr>
              <p:cNvSpPr txBox="1"/>
              <p:nvPr/>
            </p:nvSpPr>
            <p:spPr>
              <a:xfrm>
                <a:off x="3299012" y="5944362"/>
                <a:ext cx="977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Patmos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217400-913E-FBC5-37BA-86ABC468C0EA}"/>
                  </a:ext>
                </a:extLst>
              </p:cNvPr>
              <p:cNvGrpSpPr/>
              <p:nvPr/>
            </p:nvGrpSpPr>
            <p:grpSpPr>
              <a:xfrm>
                <a:off x="2976284" y="6176377"/>
                <a:ext cx="314337" cy="354413"/>
                <a:chOff x="1969266" y="5029201"/>
                <a:chExt cx="433275" cy="494592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E40B85C4-130F-17BA-95C4-A0AD9B225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9266" y="5029201"/>
                  <a:ext cx="204675" cy="494592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1FC7BB9-D5DB-C93A-A868-623CB53637CB}"/>
                    </a:ext>
                  </a:extLst>
                </p:cNvPr>
                <p:cNvCxnSpPr/>
                <p:nvPr/>
              </p:nvCxnSpPr>
              <p:spPr>
                <a:xfrm>
                  <a:off x="2173941" y="5029201"/>
                  <a:ext cx="228600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CF3820-68A6-EE2A-213A-1FAED4117DC1}"/>
                </a:ext>
              </a:extLst>
            </p:cNvPr>
            <p:cNvSpPr txBox="1"/>
            <p:nvPr/>
          </p:nvSpPr>
          <p:spPr>
            <a:xfrm>
              <a:off x="224117" y="797860"/>
              <a:ext cx="3316941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SMYRNA: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Persecuted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Poor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Rich in Christ – Faithful even to death</a:t>
              </a:r>
              <a:endParaRPr lang="en-US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9853BE-E909-13A7-D3DC-C98E31812272}"/>
                </a:ext>
              </a:extLst>
            </p:cNvPr>
            <p:cNvCxnSpPr>
              <a:cxnSpLocks/>
            </p:cNvCxnSpPr>
            <p:nvPr/>
          </p:nvCxnSpPr>
          <p:spPr>
            <a:xfrm>
              <a:off x="3406588" y="1676400"/>
              <a:ext cx="1039906" cy="145228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50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14DF348-0B0D-D3D8-B8AD-7AEAFBE0B5F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9BF707-B68D-A730-4D05-7B4AAABA81D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DCE69B49-AB59-49DD-69E5-B9E26D159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79115-2D10-0222-6308-156E241BAE89}"/>
                  </a:ext>
                </a:extLst>
              </p:cNvPr>
              <p:cNvSpPr txBox="1"/>
              <p:nvPr/>
            </p:nvSpPr>
            <p:spPr>
              <a:xfrm>
                <a:off x="9220199" y="6530788"/>
                <a:ext cx="27975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Courtousy</a:t>
                </a:r>
                <a:r>
                  <a:rPr lang="en-US" sz="1000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Digital Globe / FreeBibleimages.org.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3182-77DC-56AF-0738-8972AAD6DA5F}"/>
                  </a:ext>
                </a:extLst>
              </p:cNvPr>
              <p:cNvSpPr txBox="1"/>
              <p:nvPr/>
            </p:nvSpPr>
            <p:spPr>
              <a:xfrm>
                <a:off x="3299012" y="5944362"/>
                <a:ext cx="977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Patmos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217400-913E-FBC5-37BA-86ABC468C0EA}"/>
                  </a:ext>
                </a:extLst>
              </p:cNvPr>
              <p:cNvGrpSpPr/>
              <p:nvPr/>
            </p:nvGrpSpPr>
            <p:grpSpPr>
              <a:xfrm>
                <a:off x="2976284" y="6176377"/>
                <a:ext cx="314337" cy="354413"/>
                <a:chOff x="1969266" y="5029201"/>
                <a:chExt cx="433275" cy="494592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E40B85C4-130F-17BA-95C4-A0AD9B225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9266" y="5029201"/>
                  <a:ext cx="204675" cy="494592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1FC7BB9-D5DB-C93A-A868-623CB53637CB}"/>
                    </a:ext>
                  </a:extLst>
                </p:cNvPr>
                <p:cNvCxnSpPr/>
                <p:nvPr/>
              </p:nvCxnSpPr>
              <p:spPr>
                <a:xfrm>
                  <a:off x="2173941" y="5029201"/>
                  <a:ext cx="228600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CF3820-68A6-EE2A-213A-1FAED4117DC1}"/>
                </a:ext>
              </a:extLst>
            </p:cNvPr>
            <p:cNvSpPr txBox="1"/>
            <p:nvPr/>
          </p:nvSpPr>
          <p:spPr>
            <a:xfrm>
              <a:off x="197224" y="1219200"/>
              <a:ext cx="3684494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PERGAMUM: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True to Christ – Did not deny Him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FF0000"/>
                  </a:solidFill>
                </a:rPr>
                <a:t>Tolerated false teachers and non-biblical doctrine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9853BE-E909-13A7-D3DC-C98E318122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7271" y="860612"/>
              <a:ext cx="1075764" cy="55581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59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CE69B49-AB59-49DD-69E5-B9E26D15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79115-2D10-0222-6308-156E241BAE89}"/>
              </a:ext>
            </a:extLst>
          </p:cNvPr>
          <p:cNvSpPr txBox="1"/>
          <p:nvPr/>
        </p:nvSpPr>
        <p:spPr>
          <a:xfrm>
            <a:off x="9220199" y="6530788"/>
            <a:ext cx="2797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Courtousy</a:t>
            </a:r>
            <a:r>
              <a:rPr lang="en-US" sz="1000" dirty="0">
                <a:solidFill>
                  <a:schemeClr val="bg1"/>
                </a:solidFill>
                <a:highlight>
                  <a:srgbClr val="0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of Digital Globe / FreeBibleimages.org.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93182-77DC-56AF-0738-8972AAD6DA5F}"/>
              </a:ext>
            </a:extLst>
          </p:cNvPr>
          <p:cNvSpPr txBox="1"/>
          <p:nvPr/>
        </p:nvSpPr>
        <p:spPr>
          <a:xfrm>
            <a:off x="3299012" y="5944362"/>
            <a:ext cx="977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Patmos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0B85C4-130F-17BA-95C4-A0AD9B225821}"/>
              </a:ext>
            </a:extLst>
          </p:cNvPr>
          <p:cNvCxnSpPr>
            <a:cxnSpLocks/>
          </p:cNvCxnSpPr>
          <p:nvPr/>
        </p:nvCxnSpPr>
        <p:spPr>
          <a:xfrm flipH="1">
            <a:off x="2976284" y="6176377"/>
            <a:ext cx="148490" cy="35441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FC7BB9-D5DB-C93A-A868-623CB53637CB}"/>
              </a:ext>
            </a:extLst>
          </p:cNvPr>
          <p:cNvCxnSpPr/>
          <p:nvPr/>
        </p:nvCxnSpPr>
        <p:spPr>
          <a:xfrm>
            <a:off x="3124774" y="6176377"/>
            <a:ext cx="16584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DCF3820-68A6-EE2A-213A-1FAED4117DC1}"/>
              </a:ext>
            </a:extLst>
          </p:cNvPr>
          <p:cNvSpPr txBox="1"/>
          <p:nvPr/>
        </p:nvSpPr>
        <p:spPr>
          <a:xfrm>
            <a:off x="219654" y="830249"/>
            <a:ext cx="3567953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THYATIRA: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Persevering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Expanding ministry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Tolerated sexually immoral and idolatrous leaders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9853BE-E909-13A7-D3DC-C98E31812272}"/>
              </a:ext>
            </a:extLst>
          </p:cNvPr>
          <p:cNvCxnSpPr>
            <a:cxnSpLocks/>
          </p:cNvCxnSpPr>
          <p:nvPr/>
        </p:nvCxnSpPr>
        <p:spPr>
          <a:xfrm flipV="1">
            <a:off x="3523129" y="1685365"/>
            <a:ext cx="2788024" cy="74178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8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2CA300-3FFA-C695-14FD-45F531838C0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29BF707-B68D-A730-4D05-7B4AAABA81D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DCE69B49-AB59-49DD-69E5-B9E26D159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79115-2D10-0222-6308-156E241BAE89}"/>
                  </a:ext>
                </a:extLst>
              </p:cNvPr>
              <p:cNvSpPr txBox="1"/>
              <p:nvPr/>
            </p:nvSpPr>
            <p:spPr>
              <a:xfrm>
                <a:off x="9220199" y="6530788"/>
                <a:ext cx="279756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Courtousy</a:t>
                </a:r>
                <a:r>
                  <a:rPr lang="en-US" sz="1000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Digital Globe / FreeBibleimages.org.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3182-77DC-56AF-0738-8972AAD6DA5F}"/>
                  </a:ext>
                </a:extLst>
              </p:cNvPr>
              <p:cNvSpPr txBox="1"/>
              <p:nvPr/>
            </p:nvSpPr>
            <p:spPr>
              <a:xfrm>
                <a:off x="3299012" y="5944362"/>
                <a:ext cx="977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Patmos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217400-913E-FBC5-37BA-86ABC468C0EA}"/>
                  </a:ext>
                </a:extLst>
              </p:cNvPr>
              <p:cNvGrpSpPr/>
              <p:nvPr/>
            </p:nvGrpSpPr>
            <p:grpSpPr>
              <a:xfrm>
                <a:off x="2976284" y="6176377"/>
                <a:ext cx="314337" cy="354413"/>
                <a:chOff x="1969266" y="5029201"/>
                <a:chExt cx="433275" cy="494592"/>
              </a:xfrm>
            </p:grpSpPr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E40B85C4-130F-17BA-95C4-A0AD9B2258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9266" y="5029201"/>
                  <a:ext cx="204675" cy="494592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B1FC7BB9-D5DB-C93A-A868-623CB53637CB}"/>
                    </a:ext>
                  </a:extLst>
                </p:cNvPr>
                <p:cNvCxnSpPr/>
                <p:nvPr/>
              </p:nvCxnSpPr>
              <p:spPr>
                <a:xfrm>
                  <a:off x="2173941" y="5029201"/>
                  <a:ext cx="228600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CF3820-68A6-EE2A-213A-1FAED4117DC1}"/>
                </a:ext>
              </a:extLst>
            </p:cNvPr>
            <p:cNvSpPr txBox="1"/>
            <p:nvPr/>
          </p:nvSpPr>
          <p:spPr>
            <a:xfrm>
              <a:off x="349623" y="917182"/>
              <a:ext cx="3316941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SARDIS: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/>
                <a:t>Reputation of Being Alive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FF0000"/>
                  </a:solidFill>
                </a:rPr>
                <a:t>Dead – Failed to actively share Jesus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39853BE-E909-13A7-D3DC-C98E31812272}"/>
                </a:ext>
              </a:extLst>
            </p:cNvPr>
            <p:cNvCxnSpPr>
              <a:cxnSpLocks/>
            </p:cNvCxnSpPr>
            <p:nvPr/>
          </p:nvCxnSpPr>
          <p:spPr>
            <a:xfrm>
              <a:off x="3532094" y="1792941"/>
              <a:ext cx="2895600" cy="1102659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6409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562</Words>
  <Application>Microsoft Office PowerPoint</Application>
  <PresentationFormat>Widescreen</PresentationFormat>
  <Paragraphs>97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Lucida Handwriting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Orcutt</dc:creator>
  <cp:lastModifiedBy>Fred Orcutt</cp:lastModifiedBy>
  <cp:revision>68</cp:revision>
  <dcterms:created xsi:type="dcterms:W3CDTF">2023-07-14T12:22:02Z</dcterms:created>
  <dcterms:modified xsi:type="dcterms:W3CDTF">2023-07-16T09:56:33Z</dcterms:modified>
</cp:coreProperties>
</file>